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2" r:id="rId1"/>
  </p:sldMasterIdLst>
  <p:notesMasterIdLst>
    <p:notesMasterId r:id="rId83"/>
  </p:notesMasterIdLst>
  <p:sldIdLst>
    <p:sldId id="355" r:id="rId2"/>
    <p:sldId id="306" r:id="rId3"/>
    <p:sldId id="257" r:id="rId4"/>
    <p:sldId id="374" r:id="rId5"/>
    <p:sldId id="295" r:id="rId6"/>
    <p:sldId id="280" r:id="rId7"/>
    <p:sldId id="356" r:id="rId8"/>
    <p:sldId id="281" r:id="rId9"/>
    <p:sldId id="258" r:id="rId10"/>
    <p:sldId id="259" r:id="rId11"/>
    <p:sldId id="260" r:id="rId12"/>
    <p:sldId id="317" r:id="rId13"/>
    <p:sldId id="375" r:id="rId14"/>
    <p:sldId id="339" r:id="rId15"/>
    <p:sldId id="261" r:id="rId16"/>
    <p:sldId id="283" r:id="rId17"/>
    <p:sldId id="264" r:id="rId18"/>
    <p:sldId id="284" r:id="rId19"/>
    <p:sldId id="337" r:id="rId20"/>
    <p:sldId id="340" r:id="rId21"/>
    <p:sldId id="285" r:id="rId22"/>
    <p:sldId id="318" r:id="rId23"/>
    <p:sldId id="319" r:id="rId24"/>
    <p:sldId id="320" r:id="rId25"/>
    <p:sldId id="341" r:id="rId26"/>
    <p:sldId id="342" r:id="rId27"/>
    <p:sldId id="321" r:id="rId28"/>
    <p:sldId id="376" r:id="rId29"/>
    <p:sldId id="377" r:id="rId30"/>
    <p:sldId id="378" r:id="rId31"/>
    <p:sldId id="379" r:id="rId32"/>
    <p:sldId id="380" r:id="rId33"/>
    <p:sldId id="381" r:id="rId34"/>
    <p:sldId id="382" r:id="rId35"/>
    <p:sldId id="383" r:id="rId36"/>
    <p:sldId id="386" r:id="rId37"/>
    <p:sldId id="384" r:id="rId38"/>
    <p:sldId id="385" r:id="rId39"/>
    <p:sldId id="322" r:id="rId40"/>
    <p:sldId id="323" r:id="rId41"/>
    <p:sldId id="324" r:id="rId42"/>
    <p:sldId id="325" r:id="rId43"/>
    <p:sldId id="326" r:id="rId44"/>
    <p:sldId id="327" r:id="rId45"/>
    <p:sldId id="328" r:id="rId46"/>
    <p:sldId id="329" r:id="rId47"/>
    <p:sldId id="330" r:id="rId48"/>
    <p:sldId id="351" r:id="rId49"/>
    <p:sldId id="352" r:id="rId50"/>
    <p:sldId id="361" r:id="rId51"/>
    <p:sldId id="349" r:id="rId52"/>
    <p:sldId id="350" r:id="rId53"/>
    <p:sldId id="362" r:id="rId54"/>
    <p:sldId id="387" r:id="rId55"/>
    <p:sldId id="388" r:id="rId56"/>
    <p:sldId id="389" r:id="rId57"/>
    <p:sldId id="363" r:id="rId58"/>
    <p:sldId id="364" r:id="rId59"/>
    <p:sldId id="365" r:id="rId60"/>
    <p:sldId id="366" r:id="rId61"/>
    <p:sldId id="367" r:id="rId62"/>
    <p:sldId id="368" r:id="rId63"/>
    <p:sldId id="369" r:id="rId64"/>
    <p:sldId id="370" r:id="rId65"/>
    <p:sldId id="371" r:id="rId66"/>
    <p:sldId id="372" r:id="rId67"/>
    <p:sldId id="373" r:id="rId68"/>
    <p:sldId id="390" r:id="rId69"/>
    <p:sldId id="391" r:id="rId70"/>
    <p:sldId id="392" r:id="rId71"/>
    <p:sldId id="393" r:id="rId72"/>
    <p:sldId id="394" r:id="rId73"/>
    <p:sldId id="334" r:id="rId74"/>
    <p:sldId id="395" r:id="rId75"/>
    <p:sldId id="396" r:id="rId76"/>
    <p:sldId id="335" r:id="rId77"/>
    <p:sldId id="336" r:id="rId78"/>
    <p:sldId id="397" r:id="rId79"/>
    <p:sldId id="398" r:id="rId80"/>
    <p:sldId id="348" r:id="rId81"/>
    <p:sldId id="399" r:id="rId82"/>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19" autoAdjust="0"/>
    <p:restoredTop sz="94660" autoAdjust="0"/>
  </p:normalViewPr>
  <p:slideViewPr>
    <p:cSldViewPr>
      <p:cViewPr varScale="1">
        <p:scale>
          <a:sx n="109" d="100"/>
          <a:sy n="109" d="100"/>
        </p:scale>
        <p:origin x="-19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Arial" charset="0"/>
              </a:defRPr>
            </a:lvl1pPr>
          </a:lstStyle>
          <a:p>
            <a:pPr>
              <a:defRPr/>
            </a:pPr>
            <a:endParaRPr lang="ru-RU"/>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Arial" charset="0"/>
              </a:defRPr>
            </a:lvl1pPr>
          </a:lstStyle>
          <a:p>
            <a:pPr>
              <a:defRPr/>
            </a:pPr>
            <a:endParaRPr lang="ru-RU"/>
          </a:p>
        </p:txBody>
      </p:sp>
      <p:sp>
        <p:nvSpPr>
          <p:cNvPr id="860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a:defRPr/>
            </a:pPr>
            <a:endParaRPr lang="ru-RU"/>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fld id="{A1061146-6E0E-4AC7-9690-BEC18C040AF6}" type="slidenum">
              <a:rPr lang="ru-RU" altLang="ru-RU"/>
              <a:pPr/>
              <a:t>‹#›</a:t>
            </a:fld>
            <a:endParaRPr lang="ru-RU" altLang="ru-RU"/>
          </a:p>
        </p:txBody>
      </p:sp>
    </p:spTree>
    <p:extLst>
      <p:ext uri="{BB962C8B-B14F-4D97-AF65-F5344CB8AC3E}">
        <p14:creationId xmlns:p14="http://schemas.microsoft.com/office/powerpoint/2010/main" val="7513906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AFF21315-69E5-429B-B021-2D7D445EB36C}" type="slidenum">
              <a:rPr lang="ru-RU" altLang="ru-RU">
                <a:latin typeface="Arial" panose="020B0604020202020204" pitchFamily="34" charset="0"/>
              </a:rPr>
              <a:pPr eaLnBrk="1" hangingPunct="1"/>
              <a:t>3</a:t>
            </a:fld>
            <a:endParaRPr lang="ru-RU" altLang="ru-RU">
              <a:latin typeface="Arial" panose="020B0604020202020204" pitchFamily="34" charset="0"/>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ru-RU" smtClean="0">
              <a:latin typeface="Arial" panose="020B0604020202020204" pitchFamily="34" charset="0"/>
              <a:cs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ru-RU" smtClean="0">
              <a:latin typeface="Arial" panose="020B0604020202020204" pitchFamily="34" charset="0"/>
              <a:cs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ru-RU" smtClean="0">
              <a:latin typeface="Arial" panose="020B0604020202020204" pitchFamily="34" charset="0"/>
              <a:cs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ru-RU" smtClean="0">
              <a:latin typeface="Arial" panose="020B0604020202020204" pitchFamily="34" charset="0"/>
              <a:cs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ru-RU" smtClean="0">
              <a:latin typeface="Arial" panose="020B0604020202020204" pitchFamily="34" charset="0"/>
              <a:cs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ru-RU" smtClean="0">
              <a:latin typeface="Arial" panose="020B0604020202020204" pitchFamily="34" charset="0"/>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BDF93432-8525-4A26-AC2E-46E4B599E037}" type="slidenum">
              <a:rPr lang="ru-RU" altLang="ru-RU">
                <a:latin typeface="Arial" panose="020B0604020202020204" pitchFamily="34" charset="0"/>
              </a:rPr>
              <a:pPr eaLnBrk="1" hangingPunct="1"/>
              <a:t>9</a:t>
            </a:fld>
            <a:endParaRPr lang="ru-RU" altLang="ru-RU">
              <a:latin typeface="Arial" panose="020B0604020202020204" pitchFamily="34" charset="0"/>
            </a:endParaRPr>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ru-RU" smtClean="0">
              <a:latin typeface="Arial" panose="020B0604020202020204" pitchFamily="34" charset="0"/>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Образ слайда 1"/>
          <p:cNvSpPr>
            <a:spLocks noGrp="1" noRot="1" noChangeAspect="1" noTextEdit="1"/>
          </p:cNvSpPr>
          <p:nvPr>
            <p:ph type="sldImg"/>
          </p:nvPr>
        </p:nvSpPr>
        <p:spPr>
          <a:ln/>
        </p:spPr>
      </p:sp>
      <p:sp>
        <p:nvSpPr>
          <p:cNvPr id="89091"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ru-RU" smtClean="0">
              <a:latin typeface="Arial" panose="020B0604020202020204" pitchFamily="34" charset="0"/>
              <a:cs typeface="Arial" panose="020B0604020202020204" pitchFamily="34" charset="0"/>
            </a:endParaRPr>
          </a:p>
        </p:txBody>
      </p:sp>
      <p:sp>
        <p:nvSpPr>
          <p:cNvPr id="89092" name="Номер слайда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2B13DD7B-66C8-4344-9E6C-E8F70F36A388}" type="slidenum">
              <a:rPr lang="ru-RU" altLang="ru-RU">
                <a:latin typeface="Arial" panose="020B0604020202020204" pitchFamily="34" charset="0"/>
              </a:rPr>
              <a:pPr eaLnBrk="1" hangingPunct="1"/>
              <a:t>10</a:t>
            </a:fld>
            <a:endParaRPr lang="ru-RU" altLang="ru-RU">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Образ слайда 1"/>
          <p:cNvSpPr>
            <a:spLocks noGrp="1" noRot="1" noChangeAspect="1" noTextEdit="1"/>
          </p:cNvSpPr>
          <p:nvPr>
            <p:ph type="sldImg"/>
          </p:nvPr>
        </p:nvSpPr>
        <p:spPr>
          <a:ln/>
        </p:spPr>
      </p:sp>
      <p:sp>
        <p:nvSpPr>
          <p:cNvPr id="90115"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ru-RU" smtClean="0">
              <a:latin typeface="Arial" panose="020B0604020202020204" pitchFamily="34" charset="0"/>
              <a:cs typeface="Arial" panose="020B0604020202020204" pitchFamily="34" charset="0"/>
            </a:endParaRPr>
          </a:p>
        </p:txBody>
      </p:sp>
      <p:sp>
        <p:nvSpPr>
          <p:cNvPr id="90116" name="Номер слайда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23790837-EFCE-47FF-9249-A513FC578BF7}" type="slidenum">
              <a:rPr lang="ru-RU" altLang="ru-RU">
                <a:latin typeface="Arial" panose="020B0604020202020204" pitchFamily="34" charset="0"/>
              </a:rPr>
              <a:pPr eaLnBrk="1" hangingPunct="1"/>
              <a:t>11</a:t>
            </a:fld>
            <a:endParaRPr lang="ru-RU" altLang="ru-RU">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Образ слайда 1"/>
          <p:cNvSpPr>
            <a:spLocks noGrp="1" noRot="1" noChangeAspect="1" noTextEdit="1"/>
          </p:cNvSpPr>
          <p:nvPr>
            <p:ph type="sldImg"/>
          </p:nvPr>
        </p:nvSpPr>
        <p:spPr>
          <a:ln/>
        </p:spPr>
      </p:sp>
      <p:sp>
        <p:nvSpPr>
          <p:cNvPr id="91139"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ru-RU" smtClean="0">
              <a:latin typeface="Arial" panose="020B0604020202020204" pitchFamily="34" charset="0"/>
              <a:cs typeface="Arial" panose="020B0604020202020204" pitchFamily="34" charset="0"/>
            </a:endParaRPr>
          </a:p>
        </p:txBody>
      </p:sp>
      <p:sp>
        <p:nvSpPr>
          <p:cNvPr id="91140" name="Номер слайда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1C22364C-4C45-4D1A-A39B-680D04127C43}" type="slidenum">
              <a:rPr lang="ru-RU" altLang="ru-RU">
                <a:latin typeface="Arial" panose="020B0604020202020204" pitchFamily="34" charset="0"/>
              </a:rPr>
              <a:pPr eaLnBrk="1" hangingPunct="1"/>
              <a:t>15</a:t>
            </a:fld>
            <a:endParaRPr lang="ru-RU" altLang="ru-RU">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Образ слайда 1"/>
          <p:cNvSpPr>
            <a:spLocks noGrp="1" noRot="1" noChangeAspect="1" noTextEdit="1"/>
          </p:cNvSpPr>
          <p:nvPr>
            <p:ph type="sldImg"/>
          </p:nvPr>
        </p:nvSpPr>
        <p:spPr>
          <a:ln/>
        </p:spPr>
      </p:sp>
      <p:sp>
        <p:nvSpPr>
          <p:cNvPr id="92163"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ru-RU" smtClean="0">
              <a:latin typeface="Arial" panose="020B0604020202020204" pitchFamily="34" charset="0"/>
              <a:cs typeface="Arial" panose="020B0604020202020204" pitchFamily="34" charset="0"/>
            </a:endParaRPr>
          </a:p>
        </p:txBody>
      </p:sp>
      <p:sp>
        <p:nvSpPr>
          <p:cNvPr id="92164" name="Номер слайда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5FF3358D-A33D-4C6C-95DA-EA1697187A43}" type="slidenum">
              <a:rPr lang="ru-RU" altLang="ru-RU">
                <a:latin typeface="Arial" panose="020B0604020202020204" pitchFamily="34" charset="0"/>
              </a:rPr>
              <a:pPr eaLnBrk="1" hangingPunct="1"/>
              <a:t>17</a:t>
            </a:fld>
            <a:endParaRPr lang="ru-RU" altLang="ru-RU">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ru-RU" smtClean="0">
              <a:latin typeface="Arial" panose="020B0604020202020204" pitchFamily="34" charset="0"/>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ru-RU" smtClean="0">
              <a:latin typeface="Arial" panose="020B0604020202020204" pitchFamily="34" charset="0"/>
              <a:cs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ru-RU" smtClean="0">
              <a:latin typeface="Arial" panose="020B0604020202020204" pitchFamily="34" charset="0"/>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763000" cy="5943600"/>
            <a:chOff x="0" y="0"/>
            <a:chExt cx="5520" cy="3744"/>
          </a:xfrm>
        </p:grpSpPr>
        <p:sp>
          <p:nvSpPr>
            <p:cNvPr id="5" name="Rectangle 3"/>
            <p:cNvSpPr>
              <a:spLocks noChangeArrowheads="1"/>
            </p:cNvSpPr>
            <p:nvPr/>
          </p:nvSpPr>
          <p:spPr bwMode="auto">
            <a:xfrm>
              <a:off x="0" y="0"/>
              <a:ext cx="1104" cy="3072"/>
            </a:xfrm>
            <a:prstGeom prst="rect">
              <a:avLst/>
            </a:prstGeom>
            <a:solidFill>
              <a:schemeClr val="accent1"/>
            </a:solidFill>
            <a:ln w="9525">
              <a:noFill/>
              <a:miter lim="800000"/>
              <a:headEnd/>
              <a:tailEnd/>
            </a:ln>
            <a:effectLst/>
          </p:spPr>
          <p:txBody>
            <a:bodyPr wrap="none" anchor="ctr"/>
            <a:lstStyle/>
            <a:p>
              <a:pPr algn="ctr">
                <a:defRPr/>
              </a:pPr>
              <a:endParaRPr lang="ru-RU" sz="2400">
                <a:latin typeface="Times New Roman" pitchFamily="18" charset="0"/>
                <a:cs typeface="Arial" charset="0"/>
              </a:endParaRPr>
            </a:p>
          </p:txBody>
        </p:sp>
        <p:grpSp>
          <p:nvGrpSpPr>
            <p:cNvPr id="6" name="Group 4"/>
            <p:cNvGrpSpPr>
              <a:grpSpLocks/>
            </p:cNvGrpSpPr>
            <p:nvPr userDrawn="1"/>
          </p:nvGrpSpPr>
          <p:grpSpPr bwMode="auto">
            <a:xfrm>
              <a:off x="0" y="2208"/>
              <a:ext cx="5520" cy="1536"/>
              <a:chOff x="0" y="2208"/>
              <a:chExt cx="5520" cy="1536"/>
            </a:xfrm>
          </p:grpSpPr>
          <p:sp>
            <p:nvSpPr>
              <p:cNvPr id="10" name="Rectangle 5"/>
              <p:cNvSpPr>
                <a:spLocks noChangeArrowheads="1"/>
              </p:cNvSpPr>
              <p:nvPr/>
            </p:nvSpPr>
            <p:spPr bwMode="ltGray">
              <a:xfrm>
                <a:off x="624" y="2208"/>
                <a:ext cx="4896" cy="1536"/>
              </a:xfrm>
              <a:prstGeom prst="rect">
                <a:avLst/>
              </a:prstGeom>
              <a:solidFill>
                <a:schemeClr val="bg2"/>
              </a:solidFill>
              <a:ln w="9525">
                <a:noFill/>
                <a:miter lim="800000"/>
                <a:headEnd/>
                <a:tailEnd/>
              </a:ln>
              <a:effectLst/>
            </p:spPr>
            <p:txBody>
              <a:bodyPr wrap="none" anchor="ctr"/>
              <a:lstStyle/>
              <a:p>
                <a:pPr algn="ctr">
                  <a:defRPr/>
                </a:pPr>
                <a:endParaRPr lang="ru-RU" sz="2400">
                  <a:latin typeface="Times New Roman" pitchFamily="18" charset="0"/>
                  <a:cs typeface="Arial" charset="0"/>
                </a:endParaRPr>
              </a:p>
            </p:txBody>
          </p:sp>
          <p:sp>
            <p:nvSpPr>
              <p:cNvPr id="11" name="Rectangle 6"/>
              <p:cNvSpPr>
                <a:spLocks noChangeArrowheads="1"/>
              </p:cNvSpPr>
              <p:nvPr/>
            </p:nvSpPr>
            <p:spPr bwMode="white">
              <a:xfrm>
                <a:off x="654" y="2352"/>
                <a:ext cx="4818" cy="1347"/>
              </a:xfrm>
              <a:prstGeom prst="rect">
                <a:avLst/>
              </a:prstGeom>
              <a:solidFill>
                <a:schemeClr val="bg1"/>
              </a:solidFill>
              <a:ln w="9525">
                <a:noFill/>
                <a:miter lim="800000"/>
                <a:headEnd/>
                <a:tailEnd/>
              </a:ln>
              <a:effectLst/>
            </p:spPr>
            <p:txBody>
              <a:bodyPr wrap="none" anchor="ctr"/>
              <a:lstStyle/>
              <a:p>
                <a:pPr algn="ctr">
                  <a:defRPr/>
                </a:pPr>
                <a:endParaRPr lang="ru-RU" sz="2400">
                  <a:latin typeface="Times New Roman" pitchFamily="18" charset="0"/>
                  <a:cs typeface="Arial" charset="0"/>
                </a:endParaRPr>
              </a:p>
            </p:txBody>
          </p:sp>
          <p:sp>
            <p:nvSpPr>
              <p:cNvPr id="12" name="Line 7"/>
              <p:cNvSpPr>
                <a:spLocks noChangeShapeType="1"/>
              </p:cNvSpPr>
              <p:nvPr/>
            </p:nvSpPr>
            <p:spPr bwMode="auto">
              <a:xfrm>
                <a:off x="0" y="3072"/>
                <a:ext cx="624" cy="0"/>
              </a:xfrm>
              <a:prstGeom prst="line">
                <a:avLst/>
              </a:prstGeom>
              <a:noFill/>
              <a:ln w="50800">
                <a:solidFill>
                  <a:schemeClr val="bg2"/>
                </a:solidFill>
                <a:round/>
                <a:headEnd/>
                <a:tailEnd/>
              </a:ln>
              <a:effectLst/>
            </p:spPr>
            <p:txBody>
              <a:bodyPr/>
              <a:lstStyle/>
              <a:p>
                <a:pPr>
                  <a:defRPr/>
                </a:pPr>
                <a:endParaRPr lang="ru-RU">
                  <a:cs typeface="Arial" charset="0"/>
                </a:endParaRPr>
              </a:p>
            </p:txBody>
          </p:sp>
        </p:grpSp>
        <p:grpSp>
          <p:nvGrpSpPr>
            <p:cNvPr id="7" name="Group 8"/>
            <p:cNvGrpSpPr>
              <a:grpSpLocks/>
            </p:cNvGrpSpPr>
            <p:nvPr userDrawn="1"/>
          </p:nvGrpSpPr>
          <p:grpSpPr bwMode="auto">
            <a:xfrm>
              <a:off x="400" y="336"/>
              <a:ext cx="5088" cy="192"/>
              <a:chOff x="400" y="336"/>
              <a:chExt cx="5088" cy="192"/>
            </a:xfrm>
          </p:grpSpPr>
          <p:sp>
            <p:nvSpPr>
              <p:cNvPr id="8" name="Rectangle 9"/>
              <p:cNvSpPr>
                <a:spLocks noChangeArrowheads="1"/>
              </p:cNvSpPr>
              <p:nvPr/>
            </p:nvSpPr>
            <p:spPr bwMode="auto">
              <a:xfrm>
                <a:off x="3952" y="336"/>
                <a:ext cx="1536" cy="192"/>
              </a:xfrm>
              <a:prstGeom prst="rect">
                <a:avLst/>
              </a:prstGeom>
              <a:solidFill>
                <a:schemeClr val="folHlink"/>
              </a:solidFill>
              <a:ln w="9525">
                <a:noFill/>
                <a:miter lim="800000"/>
                <a:headEnd/>
                <a:tailEnd/>
              </a:ln>
              <a:effectLst/>
            </p:spPr>
            <p:txBody>
              <a:bodyPr wrap="none" anchor="ctr"/>
              <a:lstStyle/>
              <a:p>
                <a:pPr algn="ctr">
                  <a:defRPr/>
                </a:pPr>
                <a:endParaRPr lang="ru-RU" sz="2400">
                  <a:latin typeface="Times New Roman" pitchFamily="18" charset="0"/>
                  <a:cs typeface="Arial" charset="0"/>
                </a:endParaRPr>
              </a:p>
            </p:txBody>
          </p:sp>
          <p:sp>
            <p:nvSpPr>
              <p:cNvPr id="9" name="Line 10"/>
              <p:cNvSpPr>
                <a:spLocks noChangeShapeType="1"/>
              </p:cNvSpPr>
              <p:nvPr/>
            </p:nvSpPr>
            <p:spPr bwMode="auto">
              <a:xfrm>
                <a:off x="400" y="432"/>
                <a:ext cx="5088" cy="0"/>
              </a:xfrm>
              <a:prstGeom prst="line">
                <a:avLst/>
              </a:prstGeom>
              <a:noFill/>
              <a:ln w="44450">
                <a:solidFill>
                  <a:schemeClr val="bg2"/>
                </a:solidFill>
                <a:round/>
                <a:headEnd/>
                <a:tailEnd/>
              </a:ln>
              <a:effectLst/>
            </p:spPr>
            <p:txBody>
              <a:bodyPr/>
              <a:lstStyle/>
              <a:p>
                <a:pPr>
                  <a:defRPr/>
                </a:pPr>
                <a:endParaRPr lang="ru-RU">
                  <a:cs typeface="Arial" charset="0"/>
                </a:endParaRPr>
              </a:p>
            </p:txBody>
          </p:sp>
        </p:grpSp>
      </p:grpSp>
      <p:sp>
        <p:nvSpPr>
          <p:cNvPr id="120843" name="Rectangle 11"/>
          <p:cNvSpPr>
            <a:spLocks noGrp="1" noChangeArrowheads="1"/>
          </p:cNvSpPr>
          <p:nvPr>
            <p:ph type="ctrTitle"/>
          </p:nvPr>
        </p:nvSpPr>
        <p:spPr>
          <a:xfrm>
            <a:off x="2057400" y="1143000"/>
            <a:ext cx="6629400" cy="2209800"/>
          </a:xfrm>
        </p:spPr>
        <p:txBody>
          <a:bodyPr/>
          <a:lstStyle>
            <a:lvl1pPr>
              <a:defRPr sz="4800"/>
            </a:lvl1pPr>
          </a:lstStyle>
          <a:p>
            <a:r>
              <a:rPr lang="ru-RU"/>
              <a:t>Образец заголовка</a:t>
            </a:r>
          </a:p>
        </p:txBody>
      </p:sp>
      <p:sp>
        <p:nvSpPr>
          <p:cNvPr id="120844" name="Rectangle 12"/>
          <p:cNvSpPr>
            <a:spLocks noGrp="1" noChangeArrowheads="1"/>
          </p:cNvSpPr>
          <p:nvPr>
            <p:ph type="subTitle" idx="1"/>
          </p:nvPr>
        </p:nvSpPr>
        <p:spPr>
          <a:xfrm>
            <a:off x="1371600" y="3962400"/>
            <a:ext cx="6858000" cy="1600200"/>
          </a:xfrm>
        </p:spPr>
        <p:txBody>
          <a:bodyPr anchor="ctr"/>
          <a:lstStyle>
            <a:lvl1pPr marL="0" indent="0" algn="ctr">
              <a:buFont typeface="Wingdings" pitchFamily="2" charset="2"/>
              <a:buNone/>
              <a:defRPr/>
            </a:lvl1pPr>
          </a:lstStyle>
          <a:p>
            <a:r>
              <a:rPr lang="ru-RU"/>
              <a:t>Образец подзаголовка</a:t>
            </a:r>
          </a:p>
        </p:txBody>
      </p:sp>
      <p:sp>
        <p:nvSpPr>
          <p:cNvPr id="13" name="Rectangle 13"/>
          <p:cNvSpPr>
            <a:spLocks noGrp="1" noChangeArrowheads="1"/>
          </p:cNvSpPr>
          <p:nvPr>
            <p:ph type="dt" sz="half" idx="10"/>
          </p:nvPr>
        </p:nvSpPr>
        <p:spPr>
          <a:xfrm>
            <a:off x="912813" y="6251575"/>
            <a:ext cx="1905000" cy="457200"/>
          </a:xfrm>
        </p:spPr>
        <p:txBody>
          <a:bodyPr/>
          <a:lstStyle>
            <a:lvl1pPr>
              <a:defRPr/>
            </a:lvl1pPr>
          </a:lstStyle>
          <a:p>
            <a:pPr>
              <a:defRPr/>
            </a:pPr>
            <a:fld id="{8CB27534-DC23-4324-A2BD-1990CD179D1A}" type="datetime1">
              <a:rPr lang="ru-RU"/>
              <a:pPr>
                <a:defRPr/>
              </a:pPr>
              <a:t>27.03.2020</a:t>
            </a:fld>
            <a:endParaRPr lang="ru-RU"/>
          </a:p>
        </p:txBody>
      </p:sp>
      <p:sp>
        <p:nvSpPr>
          <p:cNvPr id="14" name="Rectangle 14"/>
          <p:cNvSpPr>
            <a:spLocks noGrp="1" noChangeArrowheads="1"/>
          </p:cNvSpPr>
          <p:nvPr>
            <p:ph type="ftr" sz="quarter" idx="11"/>
          </p:nvPr>
        </p:nvSpPr>
        <p:spPr>
          <a:xfrm>
            <a:off x="3354388" y="6248400"/>
            <a:ext cx="2895600" cy="457200"/>
          </a:xfrm>
        </p:spPr>
        <p:txBody>
          <a:bodyPr/>
          <a:lstStyle>
            <a:lvl1pPr>
              <a:defRPr/>
            </a:lvl1pPr>
          </a:lstStyle>
          <a:p>
            <a:pPr>
              <a:defRPr/>
            </a:pPr>
            <a:endParaRPr lang="ru-RU"/>
          </a:p>
        </p:txBody>
      </p:sp>
      <p:sp>
        <p:nvSpPr>
          <p:cNvPr id="15" name="Rectangle 15"/>
          <p:cNvSpPr>
            <a:spLocks noGrp="1" noChangeArrowheads="1"/>
          </p:cNvSpPr>
          <p:nvPr>
            <p:ph type="sldNum" sz="quarter" idx="12"/>
          </p:nvPr>
        </p:nvSpPr>
        <p:spPr/>
        <p:txBody>
          <a:bodyPr/>
          <a:lstStyle>
            <a:lvl1pPr>
              <a:defRPr/>
            </a:lvl1pPr>
          </a:lstStyle>
          <a:p>
            <a:fld id="{FAEBABE7-D62A-4F08-B96B-27667587D930}" type="slidenum">
              <a:rPr lang="ru-RU" altLang="ru-RU"/>
              <a:pPr/>
              <a:t>‹#›</a:t>
            </a:fld>
            <a:endParaRPr lang="ru-RU" altLang="ru-RU"/>
          </a:p>
        </p:txBody>
      </p:sp>
    </p:spTree>
    <p:extLst>
      <p:ext uri="{BB962C8B-B14F-4D97-AF65-F5344CB8AC3E}">
        <p14:creationId xmlns:p14="http://schemas.microsoft.com/office/powerpoint/2010/main" val="3908378765"/>
      </p:ext>
    </p:extLst>
  </p:cSld>
  <p:clrMapOvr>
    <a:masterClrMapping/>
  </p:clrMapOvr>
  <p:transition spd="med">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9"/>
          <p:cNvSpPr>
            <a:spLocks noGrp="1" noChangeArrowheads="1"/>
          </p:cNvSpPr>
          <p:nvPr>
            <p:ph type="dt" sz="half" idx="10"/>
          </p:nvPr>
        </p:nvSpPr>
        <p:spPr>
          <a:ln/>
        </p:spPr>
        <p:txBody>
          <a:bodyPr/>
          <a:lstStyle>
            <a:lvl1pPr>
              <a:defRPr/>
            </a:lvl1pPr>
          </a:lstStyle>
          <a:p>
            <a:pPr>
              <a:defRPr/>
            </a:pPr>
            <a:fld id="{8F4433E8-C07B-4C2A-9BDC-156F524798C0}" type="datetime1">
              <a:rPr lang="ru-RU"/>
              <a:pPr>
                <a:defRPr/>
              </a:pPr>
              <a:t>27.03.2020</a:t>
            </a:fld>
            <a:endParaRPr lang="ru-RU"/>
          </a:p>
        </p:txBody>
      </p:sp>
      <p:sp>
        <p:nvSpPr>
          <p:cNvPr id="5" name="Rectangle 10"/>
          <p:cNvSpPr>
            <a:spLocks noGrp="1" noChangeArrowheads="1"/>
          </p:cNvSpPr>
          <p:nvPr>
            <p:ph type="ftr" sz="quarter" idx="11"/>
          </p:nvPr>
        </p:nvSpPr>
        <p:spPr>
          <a:ln/>
        </p:spPr>
        <p:txBody>
          <a:bodyPr/>
          <a:lstStyle>
            <a:lvl1pPr>
              <a:defRPr/>
            </a:lvl1pPr>
          </a:lstStyle>
          <a:p>
            <a:pPr>
              <a:defRPr/>
            </a:pPr>
            <a:endParaRPr lang="ru-RU"/>
          </a:p>
        </p:txBody>
      </p:sp>
      <p:sp>
        <p:nvSpPr>
          <p:cNvPr id="6" name="Rectangle 11"/>
          <p:cNvSpPr>
            <a:spLocks noGrp="1" noChangeArrowheads="1"/>
          </p:cNvSpPr>
          <p:nvPr>
            <p:ph type="sldNum" sz="quarter" idx="12"/>
          </p:nvPr>
        </p:nvSpPr>
        <p:spPr>
          <a:ln/>
        </p:spPr>
        <p:txBody>
          <a:bodyPr/>
          <a:lstStyle>
            <a:lvl1pPr>
              <a:defRPr/>
            </a:lvl1pPr>
          </a:lstStyle>
          <a:p>
            <a:fld id="{8DEAEE4E-77D4-40F5-9E4F-94EF9DB09F8B}" type="slidenum">
              <a:rPr lang="ru-RU" altLang="ru-RU"/>
              <a:pPr/>
              <a:t>‹#›</a:t>
            </a:fld>
            <a:endParaRPr lang="ru-RU" altLang="ru-RU"/>
          </a:p>
        </p:txBody>
      </p:sp>
    </p:spTree>
    <p:extLst>
      <p:ext uri="{BB962C8B-B14F-4D97-AF65-F5344CB8AC3E}">
        <p14:creationId xmlns:p14="http://schemas.microsoft.com/office/powerpoint/2010/main" val="968626503"/>
      </p:ext>
    </p:extLst>
  </p:cSld>
  <p:clrMapOvr>
    <a:masterClrMapping/>
  </p:clrMapOvr>
  <p:transition spd="med">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43700" y="277813"/>
            <a:ext cx="1943100" cy="5853112"/>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914400" y="277813"/>
            <a:ext cx="56769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9"/>
          <p:cNvSpPr>
            <a:spLocks noGrp="1" noChangeArrowheads="1"/>
          </p:cNvSpPr>
          <p:nvPr>
            <p:ph type="dt" sz="half" idx="10"/>
          </p:nvPr>
        </p:nvSpPr>
        <p:spPr>
          <a:ln/>
        </p:spPr>
        <p:txBody>
          <a:bodyPr/>
          <a:lstStyle>
            <a:lvl1pPr>
              <a:defRPr/>
            </a:lvl1pPr>
          </a:lstStyle>
          <a:p>
            <a:pPr>
              <a:defRPr/>
            </a:pPr>
            <a:fld id="{A3E7A036-D0F8-4D49-A8B2-70EBA595155C}" type="datetime1">
              <a:rPr lang="ru-RU"/>
              <a:pPr>
                <a:defRPr/>
              </a:pPr>
              <a:t>27.03.2020</a:t>
            </a:fld>
            <a:endParaRPr lang="ru-RU"/>
          </a:p>
        </p:txBody>
      </p:sp>
      <p:sp>
        <p:nvSpPr>
          <p:cNvPr id="5" name="Rectangle 10"/>
          <p:cNvSpPr>
            <a:spLocks noGrp="1" noChangeArrowheads="1"/>
          </p:cNvSpPr>
          <p:nvPr>
            <p:ph type="ftr" sz="quarter" idx="11"/>
          </p:nvPr>
        </p:nvSpPr>
        <p:spPr>
          <a:ln/>
        </p:spPr>
        <p:txBody>
          <a:bodyPr/>
          <a:lstStyle>
            <a:lvl1pPr>
              <a:defRPr/>
            </a:lvl1pPr>
          </a:lstStyle>
          <a:p>
            <a:pPr>
              <a:defRPr/>
            </a:pPr>
            <a:endParaRPr lang="ru-RU"/>
          </a:p>
        </p:txBody>
      </p:sp>
      <p:sp>
        <p:nvSpPr>
          <p:cNvPr id="6" name="Rectangle 11"/>
          <p:cNvSpPr>
            <a:spLocks noGrp="1" noChangeArrowheads="1"/>
          </p:cNvSpPr>
          <p:nvPr>
            <p:ph type="sldNum" sz="quarter" idx="12"/>
          </p:nvPr>
        </p:nvSpPr>
        <p:spPr>
          <a:ln/>
        </p:spPr>
        <p:txBody>
          <a:bodyPr/>
          <a:lstStyle>
            <a:lvl1pPr>
              <a:defRPr/>
            </a:lvl1pPr>
          </a:lstStyle>
          <a:p>
            <a:fld id="{100E8C5B-5E3C-412F-92D7-8418DC3B4FA8}" type="slidenum">
              <a:rPr lang="ru-RU" altLang="ru-RU"/>
              <a:pPr/>
              <a:t>‹#›</a:t>
            </a:fld>
            <a:endParaRPr lang="ru-RU" altLang="ru-RU"/>
          </a:p>
        </p:txBody>
      </p:sp>
    </p:spTree>
    <p:extLst>
      <p:ext uri="{BB962C8B-B14F-4D97-AF65-F5344CB8AC3E}">
        <p14:creationId xmlns:p14="http://schemas.microsoft.com/office/powerpoint/2010/main" val="2071907009"/>
      </p:ext>
    </p:extLst>
  </p:cSld>
  <p:clrMapOvr>
    <a:masterClrMapping/>
  </p:clrMapOvr>
  <p:transition spd="med">
    <p:comb/>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9"/>
          <p:cNvSpPr>
            <a:spLocks noGrp="1" noChangeArrowheads="1"/>
          </p:cNvSpPr>
          <p:nvPr>
            <p:ph type="dt" sz="half" idx="10"/>
          </p:nvPr>
        </p:nvSpPr>
        <p:spPr>
          <a:ln/>
        </p:spPr>
        <p:txBody>
          <a:bodyPr/>
          <a:lstStyle>
            <a:lvl1pPr>
              <a:defRPr/>
            </a:lvl1pPr>
          </a:lstStyle>
          <a:p>
            <a:pPr>
              <a:defRPr/>
            </a:pPr>
            <a:fld id="{B2939784-9F9A-4822-AE82-8FD9C6E51C0E}" type="datetime1">
              <a:rPr lang="ru-RU"/>
              <a:pPr>
                <a:defRPr/>
              </a:pPr>
              <a:t>27.03.2020</a:t>
            </a:fld>
            <a:endParaRPr lang="ru-RU"/>
          </a:p>
        </p:txBody>
      </p:sp>
      <p:sp>
        <p:nvSpPr>
          <p:cNvPr id="5" name="Rectangle 10"/>
          <p:cNvSpPr>
            <a:spLocks noGrp="1" noChangeArrowheads="1"/>
          </p:cNvSpPr>
          <p:nvPr>
            <p:ph type="ftr" sz="quarter" idx="11"/>
          </p:nvPr>
        </p:nvSpPr>
        <p:spPr>
          <a:ln/>
        </p:spPr>
        <p:txBody>
          <a:bodyPr/>
          <a:lstStyle>
            <a:lvl1pPr>
              <a:defRPr/>
            </a:lvl1pPr>
          </a:lstStyle>
          <a:p>
            <a:pPr>
              <a:defRPr/>
            </a:pPr>
            <a:endParaRPr lang="ru-RU"/>
          </a:p>
        </p:txBody>
      </p:sp>
      <p:sp>
        <p:nvSpPr>
          <p:cNvPr id="6" name="Rectangle 11"/>
          <p:cNvSpPr>
            <a:spLocks noGrp="1" noChangeArrowheads="1"/>
          </p:cNvSpPr>
          <p:nvPr>
            <p:ph type="sldNum" sz="quarter" idx="12"/>
          </p:nvPr>
        </p:nvSpPr>
        <p:spPr>
          <a:ln/>
        </p:spPr>
        <p:txBody>
          <a:bodyPr/>
          <a:lstStyle>
            <a:lvl1pPr>
              <a:defRPr/>
            </a:lvl1pPr>
          </a:lstStyle>
          <a:p>
            <a:fld id="{8AE7FE40-2739-49DC-AEE0-143F5FCD8C9D}" type="slidenum">
              <a:rPr lang="ru-RU" altLang="ru-RU"/>
              <a:pPr/>
              <a:t>‹#›</a:t>
            </a:fld>
            <a:endParaRPr lang="ru-RU" altLang="ru-RU"/>
          </a:p>
        </p:txBody>
      </p:sp>
    </p:spTree>
    <p:extLst>
      <p:ext uri="{BB962C8B-B14F-4D97-AF65-F5344CB8AC3E}">
        <p14:creationId xmlns:p14="http://schemas.microsoft.com/office/powerpoint/2010/main" val="725059595"/>
      </p:ext>
    </p:extLst>
  </p:cSld>
  <p:clrMapOvr>
    <a:masterClrMapping/>
  </p:clrMapOvr>
  <p:transition spd="med">
    <p:comb/>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9"/>
          <p:cNvSpPr>
            <a:spLocks noGrp="1" noChangeArrowheads="1"/>
          </p:cNvSpPr>
          <p:nvPr>
            <p:ph type="dt" sz="half" idx="10"/>
          </p:nvPr>
        </p:nvSpPr>
        <p:spPr>
          <a:ln/>
        </p:spPr>
        <p:txBody>
          <a:bodyPr/>
          <a:lstStyle>
            <a:lvl1pPr>
              <a:defRPr/>
            </a:lvl1pPr>
          </a:lstStyle>
          <a:p>
            <a:pPr>
              <a:defRPr/>
            </a:pPr>
            <a:fld id="{822ABB40-5472-4949-9D98-E050752198E3}" type="datetime1">
              <a:rPr lang="ru-RU"/>
              <a:pPr>
                <a:defRPr/>
              </a:pPr>
              <a:t>27.03.2020</a:t>
            </a:fld>
            <a:endParaRPr lang="ru-RU"/>
          </a:p>
        </p:txBody>
      </p:sp>
      <p:sp>
        <p:nvSpPr>
          <p:cNvPr id="5" name="Rectangle 10"/>
          <p:cNvSpPr>
            <a:spLocks noGrp="1" noChangeArrowheads="1"/>
          </p:cNvSpPr>
          <p:nvPr>
            <p:ph type="ftr" sz="quarter" idx="11"/>
          </p:nvPr>
        </p:nvSpPr>
        <p:spPr>
          <a:ln/>
        </p:spPr>
        <p:txBody>
          <a:bodyPr/>
          <a:lstStyle>
            <a:lvl1pPr>
              <a:defRPr/>
            </a:lvl1pPr>
          </a:lstStyle>
          <a:p>
            <a:pPr>
              <a:defRPr/>
            </a:pPr>
            <a:endParaRPr lang="ru-RU"/>
          </a:p>
        </p:txBody>
      </p:sp>
      <p:sp>
        <p:nvSpPr>
          <p:cNvPr id="6" name="Rectangle 11"/>
          <p:cNvSpPr>
            <a:spLocks noGrp="1" noChangeArrowheads="1"/>
          </p:cNvSpPr>
          <p:nvPr>
            <p:ph type="sldNum" sz="quarter" idx="12"/>
          </p:nvPr>
        </p:nvSpPr>
        <p:spPr>
          <a:ln/>
        </p:spPr>
        <p:txBody>
          <a:bodyPr/>
          <a:lstStyle>
            <a:lvl1pPr>
              <a:defRPr/>
            </a:lvl1pPr>
          </a:lstStyle>
          <a:p>
            <a:fld id="{19DAEA14-A3BF-4DCD-A444-BD34BF20A6B2}" type="slidenum">
              <a:rPr lang="ru-RU" altLang="ru-RU"/>
              <a:pPr/>
              <a:t>‹#›</a:t>
            </a:fld>
            <a:endParaRPr lang="ru-RU" altLang="ru-RU"/>
          </a:p>
        </p:txBody>
      </p:sp>
    </p:spTree>
    <p:extLst>
      <p:ext uri="{BB962C8B-B14F-4D97-AF65-F5344CB8AC3E}">
        <p14:creationId xmlns:p14="http://schemas.microsoft.com/office/powerpoint/2010/main" val="2659846951"/>
      </p:ext>
    </p:extLst>
  </p:cSld>
  <p:clrMapOvr>
    <a:masterClrMapping/>
  </p:clrMapOvr>
  <p:transition spd="med">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9144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8768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9"/>
          <p:cNvSpPr>
            <a:spLocks noGrp="1" noChangeArrowheads="1"/>
          </p:cNvSpPr>
          <p:nvPr>
            <p:ph type="dt" sz="half" idx="10"/>
          </p:nvPr>
        </p:nvSpPr>
        <p:spPr>
          <a:ln/>
        </p:spPr>
        <p:txBody>
          <a:bodyPr/>
          <a:lstStyle>
            <a:lvl1pPr>
              <a:defRPr/>
            </a:lvl1pPr>
          </a:lstStyle>
          <a:p>
            <a:pPr>
              <a:defRPr/>
            </a:pPr>
            <a:fld id="{5E98C906-1DF8-4C8F-8C88-B0BCB2A1092B}" type="datetime1">
              <a:rPr lang="ru-RU"/>
              <a:pPr>
                <a:defRPr/>
              </a:pPr>
              <a:t>27.03.2020</a:t>
            </a:fld>
            <a:endParaRPr lang="ru-RU"/>
          </a:p>
        </p:txBody>
      </p:sp>
      <p:sp>
        <p:nvSpPr>
          <p:cNvPr id="6" name="Rectangle 10"/>
          <p:cNvSpPr>
            <a:spLocks noGrp="1" noChangeArrowheads="1"/>
          </p:cNvSpPr>
          <p:nvPr>
            <p:ph type="ftr" sz="quarter" idx="11"/>
          </p:nvPr>
        </p:nvSpPr>
        <p:spPr>
          <a:ln/>
        </p:spPr>
        <p:txBody>
          <a:bodyPr/>
          <a:lstStyle>
            <a:lvl1pPr>
              <a:defRPr/>
            </a:lvl1pPr>
          </a:lstStyle>
          <a:p>
            <a:pPr>
              <a:defRPr/>
            </a:pPr>
            <a:endParaRPr lang="ru-RU"/>
          </a:p>
        </p:txBody>
      </p:sp>
      <p:sp>
        <p:nvSpPr>
          <p:cNvPr id="7" name="Rectangle 11"/>
          <p:cNvSpPr>
            <a:spLocks noGrp="1" noChangeArrowheads="1"/>
          </p:cNvSpPr>
          <p:nvPr>
            <p:ph type="sldNum" sz="quarter" idx="12"/>
          </p:nvPr>
        </p:nvSpPr>
        <p:spPr>
          <a:ln/>
        </p:spPr>
        <p:txBody>
          <a:bodyPr/>
          <a:lstStyle>
            <a:lvl1pPr>
              <a:defRPr/>
            </a:lvl1pPr>
          </a:lstStyle>
          <a:p>
            <a:fld id="{51C848C2-CF1D-4225-9420-8401BA599BBD}" type="slidenum">
              <a:rPr lang="ru-RU" altLang="ru-RU"/>
              <a:pPr/>
              <a:t>‹#›</a:t>
            </a:fld>
            <a:endParaRPr lang="ru-RU" altLang="ru-RU"/>
          </a:p>
        </p:txBody>
      </p:sp>
    </p:spTree>
    <p:extLst>
      <p:ext uri="{BB962C8B-B14F-4D97-AF65-F5344CB8AC3E}">
        <p14:creationId xmlns:p14="http://schemas.microsoft.com/office/powerpoint/2010/main" val="1135266633"/>
      </p:ext>
    </p:extLst>
  </p:cSld>
  <p:clrMapOvr>
    <a:masterClrMapping/>
  </p:clrMapOvr>
  <p:transition spd="med">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9"/>
          <p:cNvSpPr>
            <a:spLocks noGrp="1" noChangeArrowheads="1"/>
          </p:cNvSpPr>
          <p:nvPr>
            <p:ph type="dt" sz="half" idx="10"/>
          </p:nvPr>
        </p:nvSpPr>
        <p:spPr>
          <a:ln/>
        </p:spPr>
        <p:txBody>
          <a:bodyPr/>
          <a:lstStyle>
            <a:lvl1pPr>
              <a:defRPr/>
            </a:lvl1pPr>
          </a:lstStyle>
          <a:p>
            <a:pPr>
              <a:defRPr/>
            </a:pPr>
            <a:fld id="{3777DEF9-D030-483C-B9FB-2F9896CA63FC}" type="datetime1">
              <a:rPr lang="ru-RU"/>
              <a:pPr>
                <a:defRPr/>
              </a:pPr>
              <a:t>27.03.2020</a:t>
            </a:fld>
            <a:endParaRPr lang="ru-RU"/>
          </a:p>
        </p:txBody>
      </p:sp>
      <p:sp>
        <p:nvSpPr>
          <p:cNvPr id="8" name="Rectangle 10"/>
          <p:cNvSpPr>
            <a:spLocks noGrp="1" noChangeArrowheads="1"/>
          </p:cNvSpPr>
          <p:nvPr>
            <p:ph type="ftr" sz="quarter" idx="11"/>
          </p:nvPr>
        </p:nvSpPr>
        <p:spPr>
          <a:ln/>
        </p:spPr>
        <p:txBody>
          <a:bodyPr/>
          <a:lstStyle>
            <a:lvl1pPr>
              <a:defRPr/>
            </a:lvl1pPr>
          </a:lstStyle>
          <a:p>
            <a:pPr>
              <a:defRPr/>
            </a:pPr>
            <a:endParaRPr lang="ru-RU"/>
          </a:p>
        </p:txBody>
      </p:sp>
      <p:sp>
        <p:nvSpPr>
          <p:cNvPr id="9" name="Rectangle 11"/>
          <p:cNvSpPr>
            <a:spLocks noGrp="1" noChangeArrowheads="1"/>
          </p:cNvSpPr>
          <p:nvPr>
            <p:ph type="sldNum" sz="quarter" idx="12"/>
          </p:nvPr>
        </p:nvSpPr>
        <p:spPr>
          <a:ln/>
        </p:spPr>
        <p:txBody>
          <a:bodyPr/>
          <a:lstStyle>
            <a:lvl1pPr>
              <a:defRPr/>
            </a:lvl1pPr>
          </a:lstStyle>
          <a:p>
            <a:fld id="{BCF542EF-1E53-4017-9718-F312B3AF56B6}" type="slidenum">
              <a:rPr lang="ru-RU" altLang="ru-RU"/>
              <a:pPr/>
              <a:t>‹#›</a:t>
            </a:fld>
            <a:endParaRPr lang="ru-RU" altLang="ru-RU"/>
          </a:p>
        </p:txBody>
      </p:sp>
    </p:spTree>
    <p:extLst>
      <p:ext uri="{BB962C8B-B14F-4D97-AF65-F5344CB8AC3E}">
        <p14:creationId xmlns:p14="http://schemas.microsoft.com/office/powerpoint/2010/main" val="1050088205"/>
      </p:ext>
    </p:extLst>
  </p:cSld>
  <p:clrMapOvr>
    <a:masterClrMapping/>
  </p:clrMapOvr>
  <p:transition spd="med">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9"/>
          <p:cNvSpPr>
            <a:spLocks noGrp="1" noChangeArrowheads="1"/>
          </p:cNvSpPr>
          <p:nvPr>
            <p:ph type="dt" sz="half" idx="10"/>
          </p:nvPr>
        </p:nvSpPr>
        <p:spPr>
          <a:ln/>
        </p:spPr>
        <p:txBody>
          <a:bodyPr/>
          <a:lstStyle>
            <a:lvl1pPr>
              <a:defRPr/>
            </a:lvl1pPr>
          </a:lstStyle>
          <a:p>
            <a:pPr>
              <a:defRPr/>
            </a:pPr>
            <a:fld id="{82E15543-91C9-48D7-939A-E154CC964878}" type="datetime1">
              <a:rPr lang="ru-RU"/>
              <a:pPr>
                <a:defRPr/>
              </a:pPr>
              <a:t>27.03.2020</a:t>
            </a:fld>
            <a:endParaRPr lang="ru-RU"/>
          </a:p>
        </p:txBody>
      </p:sp>
      <p:sp>
        <p:nvSpPr>
          <p:cNvPr id="4" name="Rectangle 10"/>
          <p:cNvSpPr>
            <a:spLocks noGrp="1" noChangeArrowheads="1"/>
          </p:cNvSpPr>
          <p:nvPr>
            <p:ph type="ftr" sz="quarter" idx="11"/>
          </p:nvPr>
        </p:nvSpPr>
        <p:spPr>
          <a:ln/>
        </p:spPr>
        <p:txBody>
          <a:bodyPr/>
          <a:lstStyle>
            <a:lvl1pPr>
              <a:defRPr/>
            </a:lvl1pPr>
          </a:lstStyle>
          <a:p>
            <a:pPr>
              <a:defRPr/>
            </a:pPr>
            <a:endParaRPr lang="ru-RU"/>
          </a:p>
        </p:txBody>
      </p:sp>
      <p:sp>
        <p:nvSpPr>
          <p:cNvPr id="5" name="Rectangle 11"/>
          <p:cNvSpPr>
            <a:spLocks noGrp="1" noChangeArrowheads="1"/>
          </p:cNvSpPr>
          <p:nvPr>
            <p:ph type="sldNum" sz="quarter" idx="12"/>
          </p:nvPr>
        </p:nvSpPr>
        <p:spPr>
          <a:ln/>
        </p:spPr>
        <p:txBody>
          <a:bodyPr/>
          <a:lstStyle>
            <a:lvl1pPr>
              <a:defRPr/>
            </a:lvl1pPr>
          </a:lstStyle>
          <a:p>
            <a:fld id="{9D746438-E5B1-4E0A-AD78-6D4BAAC00E64}" type="slidenum">
              <a:rPr lang="ru-RU" altLang="ru-RU"/>
              <a:pPr/>
              <a:t>‹#›</a:t>
            </a:fld>
            <a:endParaRPr lang="ru-RU" altLang="ru-RU"/>
          </a:p>
        </p:txBody>
      </p:sp>
    </p:spTree>
    <p:extLst>
      <p:ext uri="{BB962C8B-B14F-4D97-AF65-F5344CB8AC3E}">
        <p14:creationId xmlns:p14="http://schemas.microsoft.com/office/powerpoint/2010/main" val="2829322531"/>
      </p:ext>
    </p:extLst>
  </p:cSld>
  <p:clrMapOvr>
    <a:masterClrMapping/>
  </p:clrMapOvr>
  <p:transition spd="med">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fld id="{88A468FF-47EE-4316-88B3-6178391C7950}" type="datetime1">
              <a:rPr lang="ru-RU"/>
              <a:pPr>
                <a:defRPr/>
              </a:pPr>
              <a:t>27.03.2020</a:t>
            </a:fld>
            <a:endParaRPr lang="ru-RU"/>
          </a:p>
        </p:txBody>
      </p:sp>
      <p:sp>
        <p:nvSpPr>
          <p:cNvPr id="3" name="Rectangle 10"/>
          <p:cNvSpPr>
            <a:spLocks noGrp="1" noChangeArrowheads="1"/>
          </p:cNvSpPr>
          <p:nvPr>
            <p:ph type="ftr" sz="quarter" idx="11"/>
          </p:nvPr>
        </p:nvSpPr>
        <p:spPr>
          <a:ln/>
        </p:spPr>
        <p:txBody>
          <a:bodyPr/>
          <a:lstStyle>
            <a:lvl1pPr>
              <a:defRPr/>
            </a:lvl1pPr>
          </a:lstStyle>
          <a:p>
            <a:pPr>
              <a:defRPr/>
            </a:pPr>
            <a:endParaRPr lang="ru-RU"/>
          </a:p>
        </p:txBody>
      </p:sp>
      <p:sp>
        <p:nvSpPr>
          <p:cNvPr id="4" name="Rectangle 11"/>
          <p:cNvSpPr>
            <a:spLocks noGrp="1" noChangeArrowheads="1"/>
          </p:cNvSpPr>
          <p:nvPr>
            <p:ph type="sldNum" sz="quarter" idx="12"/>
          </p:nvPr>
        </p:nvSpPr>
        <p:spPr>
          <a:ln/>
        </p:spPr>
        <p:txBody>
          <a:bodyPr/>
          <a:lstStyle>
            <a:lvl1pPr>
              <a:defRPr/>
            </a:lvl1pPr>
          </a:lstStyle>
          <a:p>
            <a:fld id="{3B3813BE-D94D-48E2-9BBA-BD74B8D647F0}" type="slidenum">
              <a:rPr lang="ru-RU" altLang="ru-RU"/>
              <a:pPr/>
              <a:t>‹#›</a:t>
            </a:fld>
            <a:endParaRPr lang="ru-RU" altLang="ru-RU"/>
          </a:p>
        </p:txBody>
      </p:sp>
    </p:spTree>
    <p:extLst>
      <p:ext uri="{BB962C8B-B14F-4D97-AF65-F5344CB8AC3E}">
        <p14:creationId xmlns:p14="http://schemas.microsoft.com/office/powerpoint/2010/main" val="3723793001"/>
      </p:ext>
    </p:extLst>
  </p:cSld>
  <p:clrMapOvr>
    <a:masterClrMapping/>
  </p:clrMapOvr>
  <p:transition spd="med">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9"/>
          <p:cNvSpPr>
            <a:spLocks noGrp="1" noChangeArrowheads="1"/>
          </p:cNvSpPr>
          <p:nvPr>
            <p:ph type="dt" sz="half" idx="10"/>
          </p:nvPr>
        </p:nvSpPr>
        <p:spPr>
          <a:ln/>
        </p:spPr>
        <p:txBody>
          <a:bodyPr/>
          <a:lstStyle>
            <a:lvl1pPr>
              <a:defRPr/>
            </a:lvl1pPr>
          </a:lstStyle>
          <a:p>
            <a:pPr>
              <a:defRPr/>
            </a:pPr>
            <a:fld id="{C71C12C8-98FE-42F8-9005-8BF774FDAA56}" type="datetime1">
              <a:rPr lang="ru-RU"/>
              <a:pPr>
                <a:defRPr/>
              </a:pPr>
              <a:t>27.03.2020</a:t>
            </a:fld>
            <a:endParaRPr lang="ru-RU"/>
          </a:p>
        </p:txBody>
      </p:sp>
      <p:sp>
        <p:nvSpPr>
          <p:cNvPr id="6" name="Rectangle 10"/>
          <p:cNvSpPr>
            <a:spLocks noGrp="1" noChangeArrowheads="1"/>
          </p:cNvSpPr>
          <p:nvPr>
            <p:ph type="ftr" sz="quarter" idx="11"/>
          </p:nvPr>
        </p:nvSpPr>
        <p:spPr>
          <a:ln/>
        </p:spPr>
        <p:txBody>
          <a:bodyPr/>
          <a:lstStyle>
            <a:lvl1pPr>
              <a:defRPr/>
            </a:lvl1pPr>
          </a:lstStyle>
          <a:p>
            <a:pPr>
              <a:defRPr/>
            </a:pPr>
            <a:endParaRPr lang="ru-RU"/>
          </a:p>
        </p:txBody>
      </p:sp>
      <p:sp>
        <p:nvSpPr>
          <p:cNvPr id="7" name="Rectangle 11"/>
          <p:cNvSpPr>
            <a:spLocks noGrp="1" noChangeArrowheads="1"/>
          </p:cNvSpPr>
          <p:nvPr>
            <p:ph type="sldNum" sz="quarter" idx="12"/>
          </p:nvPr>
        </p:nvSpPr>
        <p:spPr>
          <a:ln/>
        </p:spPr>
        <p:txBody>
          <a:bodyPr/>
          <a:lstStyle>
            <a:lvl1pPr>
              <a:defRPr/>
            </a:lvl1pPr>
          </a:lstStyle>
          <a:p>
            <a:fld id="{95241BFE-8135-4BD4-B790-AF89CED873A4}" type="slidenum">
              <a:rPr lang="ru-RU" altLang="ru-RU"/>
              <a:pPr/>
              <a:t>‹#›</a:t>
            </a:fld>
            <a:endParaRPr lang="ru-RU" altLang="ru-RU"/>
          </a:p>
        </p:txBody>
      </p:sp>
    </p:spTree>
    <p:extLst>
      <p:ext uri="{BB962C8B-B14F-4D97-AF65-F5344CB8AC3E}">
        <p14:creationId xmlns:p14="http://schemas.microsoft.com/office/powerpoint/2010/main" val="4084274432"/>
      </p:ext>
    </p:extLst>
  </p:cSld>
  <p:clrMapOvr>
    <a:masterClrMapping/>
  </p:clrMapOvr>
  <p:transition spd="med">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9"/>
          <p:cNvSpPr>
            <a:spLocks noGrp="1" noChangeArrowheads="1"/>
          </p:cNvSpPr>
          <p:nvPr>
            <p:ph type="dt" sz="half" idx="10"/>
          </p:nvPr>
        </p:nvSpPr>
        <p:spPr>
          <a:ln/>
        </p:spPr>
        <p:txBody>
          <a:bodyPr/>
          <a:lstStyle>
            <a:lvl1pPr>
              <a:defRPr/>
            </a:lvl1pPr>
          </a:lstStyle>
          <a:p>
            <a:pPr>
              <a:defRPr/>
            </a:pPr>
            <a:fld id="{D2B1CFD4-4711-403A-AC1D-A32CE8712C23}" type="datetime1">
              <a:rPr lang="ru-RU"/>
              <a:pPr>
                <a:defRPr/>
              </a:pPr>
              <a:t>27.03.2020</a:t>
            </a:fld>
            <a:endParaRPr lang="ru-RU"/>
          </a:p>
        </p:txBody>
      </p:sp>
      <p:sp>
        <p:nvSpPr>
          <p:cNvPr id="6" name="Rectangle 10"/>
          <p:cNvSpPr>
            <a:spLocks noGrp="1" noChangeArrowheads="1"/>
          </p:cNvSpPr>
          <p:nvPr>
            <p:ph type="ftr" sz="quarter" idx="11"/>
          </p:nvPr>
        </p:nvSpPr>
        <p:spPr>
          <a:ln/>
        </p:spPr>
        <p:txBody>
          <a:bodyPr/>
          <a:lstStyle>
            <a:lvl1pPr>
              <a:defRPr/>
            </a:lvl1pPr>
          </a:lstStyle>
          <a:p>
            <a:pPr>
              <a:defRPr/>
            </a:pPr>
            <a:endParaRPr lang="ru-RU"/>
          </a:p>
        </p:txBody>
      </p:sp>
      <p:sp>
        <p:nvSpPr>
          <p:cNvPr id="7" name="Rectangle 11"/>
          <p:cNvSpPr>
            <a:spLocks noGrp="1" noChangeArrowheads="1"/>
          </p:cNvSpPr>
          <p:nvPr>
            <p:ph type="sldNum" sz="quarter" idx="12"/>
          </p:nvPr>
        </p:nvSpPr>
        <p:spPr>
          <a:ln/>
        </p:spPr>
        <p:txBody>
          <a:bodyPr/>
          <a:lstStyle>
            <a:lvl1pPr>
              <a:defRPr/>
            </a:lvl1pPr>
          </a:lstStyle>
          <a:p>
            <a:fld id="{68444E6C-E310-4D6C-A430-9F64DA7F81F1}" type="slidenum">
              <a:rPr lang="ru-RU" altLang="ru-RU"/>
              <a:pPr/>
              <a:t>‹#›</a:t>
            </a:fld>
            <a:endParaRPr lang="ru-RU" altLang="ru-RU"/>
          </a:p>
        </p:txBody>
      </p:sp>
    </p:spTree>
    <p:extLst>
      <p:ext uri="{BB962C8B-B14F-4D97-AF65-F5344CB8AC3E}">
        <p14:creationId xmlns:p14="http://schemas.microsoft.com/office/powerpoint/2010/main" val="1891823128"/>
      </p:ext>
    </p:extLst>
  </p:cSld>
  <p:clrMapOvr>
    <a:masterClrMapping/>
  </p:clrMapOvr>
  <p:transition spd="med">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8686800" cy="4876800"/>
            <a:chOff x="0" y="0"/>
            <a:chExt cx="5472" cy="3072"/>
          </a:xfrm>
        </p:grpSpPr>
        <p:sp>
          <p:nvSpPr>
            <p:cNvPr id="119811" name="Rectangle 3"/>
            <p:cNvSpPr>
              <a:spLocks noChangeArrowheads="1"/>
            </p:cNvSpPr>
            <p:nvPr/>
          </p:nvSpPr>
          <p:spPr bwMode="auto">
            <a:xfrm>
              <a:off x="0" y="0"/>
              <a:ext cx="384" cy="3072"/>
            </a:xfrm>
            <a:prstGeom prst="rect">
              <a:avLst/>
            </a:prstGeom>
            <a:solidFill>
              <a:schemeClr val="accent1"/>
            </a:solidFill>
            <a:ln w="9525">
              <a:noFill/>
              <a:miter lim="800000"/>
              <a:headEnd/>
              <a:tailEnd/>
            </a:ln>
            <a:effectLst/>
          </p:spPr>
          <p:txBody>
            <a:bodyPr wrap="none" anchor="ctr"/>
            <a:lstStyle/>
            <a:p>
              <a:pPr algn="ctr">
                <a:defRPr/>
              </a:pPr>
              <a:endParaRPr lang="ru-RU" sz="2400">
                <a:latin typeface="Times New Roman" pitchFamily="18" charset="0"/>
                <a:cs typeface="Arial" charset="0"/>
              </a:endParaRPr>
            </a:p>
          </p:txBody>
        </p:sp>
        <p:grpSp>
          <p:nvGrpSpPr>
            <p:cNvPr id="1034" name="Group 4"/>
            <p:cNvGrpSpPr>
              <a:grpSpLocks/>
            </p:cNvGrpSpPr>
            <p:nvPr/>
          </p:nvGrpSpPr>
          <p:grpSpPr bwMode="auto">
            <a:xfrm>
              <a:off x="240" y="893"/>
              <a:ext cx="5232" cy="115"/>
              <a:chOff x="240" y="893"/>
              <a:chExt cx="5232" cy="115"/>
            </a:xfrm>
          </p:grpSpPr>
          <p:sp>
            <p:nvSpPr>
              <p:cNvPr id="119813" name="Rectangle 5"/>
              <p:cNvSpPr>
                <a:spLocks noChangeArrowheads="1"/>
              </p:cNvSpPr>
              <p:nvPr/>
            </p:nvSpPr>
            <p:spPr bwMode="auto">
              <a:xfrm>
                <a:off x="4320" y="893"/>
                <a:ext cx="1152" cy="115"/>
              </a:xfrm>
              <a:prstGeom prst="rect">
                <a:avLst/>
              </a:prstGeom>
              <a:solidFill>
                <a:schemeClr val="folHlink"/>
              </a:solidFill>
              <a:ln w="9525">
                <a:noFill/>
                <a:miter lim="800000"/>
                <a:headEnd/>
                <a:tailEnd/>
              </a:ln>
              <a:effectLst/>
            </p:spPr>
            <p:txBody>
              <a:bodyPr wrap="none" anchor="ctr"/>
              <a:lstStyle/>
              <a:p>
                <a:pPr algn="ctr">
                  <a:defRPr/>
                </a:pPr>
                <a:endParaRPr lang="ru-RU" sz="2400">
                  <a:latin typeface="Times New Roman" pitchFamily="18" charset="0"/>
                  <a:cs typeface="Arial" charset="0"/>
                </a:endParaRPr>
              </a:p>
            </p:txBody>
          </p:sp>
          <p:sp>
            <p:nvSpPr>
              <p:cNvPr id="119814" name="Line 6"/>
              <p:cNvSpPr>
                <a:spLocks noChangeShapeType="1"/>
              </p:cNvSpPr>
              <p:nvPr/>
            </p:nvSpPr>
            <p:spPr bwMode="auto">
              <a:xfrm>
                <a:off x="240" y="941"/>
                <a:ext cx="5232" cy="0"/>
              </a:xfrm>
              <a:prstGeom prst="line">
                <a:avLst/>
              </a:prstGeom>
              <a:noFill/>
              <a:ln w="19050">
                <a:solidFill>
                  <a:schemeClr val="bg2"/>
                </a:solidFill>
                <a:round/>
                <a:headEnd/>
                <a:tailEnd/>
              </a:ln>
              <a:effectLst/>
            </p:spPr>
            <p:txBody>
              <a:bodyPr/>
              <a:lstStyle/>
              <a:p>
                <a:pPr>
                  <a:defRPr/>
                </a:pPr>
                <a:endParaRPr lang="ru-RU">
                  <a:cs typeface="Arial" charset="0"/>
                </a:endParaRPr>
              </a:p>
            </p:txBody>
          </p:sp>
        </p:grpSp>
      </p:grpSp>
      <p:sp>
        <p:nvSpPr>
          <p:cNvPr id="1027" name="Rectangle 7"/>
          <p:cNvSpPr>
            <a:spLocks noGrp="1" noChangeArrowheads="1"/>
          </p:cNvSpPr>
          <p:nvPr>
            <p:ph type="title"/>
          </p:nvPr>
        </p:nvSpPr>
        <p:spPr bwMode="auto">
          <a:xfrm>
            <a:off x="914400" y="277813"/>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1028" name="Rectangle 8"/>
          <p:cNvSpPr>
            <a:spLocks noGrp="1" noChangeArrowheads="1"/>
          </p:cNvSpPr>
          <p:nvPr>
            <p:ph type="body" idx="1"/>
          </p:nvPr>
        </p:nvSpPr>
        <p:spPr bwMode="auto">
          <a:xfrm>
            <a:off x="914400" y="1600200"/>
            <a:ext cx="77724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119817" name="Rectangle 9"/>
          <p:cNvSpPr>
            <a:spLocks noGrp="1" noChangeArrowheads="1"/>
          </p:cNvSpPr>
          <p:nvPr>
            <p:ph type="dt" sz="half" idx="2"/>
          </p:nvPr>
        </p:nvSpPr>
        <p:spPr bwMode="auto">
          <a:xfrm>
            <a:off x="914400" y="6251575"/>
            <a:ext cx="1981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mn-lt"/>
                <a:cs typeface="Arial" charset="0"/>
              </a:defRPr>
            </a:lvl1pPr>
          </a:lstStyle>
          <a:p>
            <a:pPr>
              <a:defRPr/>
            </a:pPr>
            <a:fld id="{70503937-F195-4C34-8D0B-C371167F32E7}" type="datetime1">
              <a:rPr lang="ru-RU"/>
              <a:pPr>
                <a:defRPr/>
              </a:pPr>
              <a:t>27.03.2020</a:t>
            </a:fld>
            <a:endParaRPr lang="ru-RU"/>
          </a:p>
        </p:txBody>
      </p:sp>
      <p:sp>
        <p:nvSpPr>
          <p:cNvPr id="119818" name="Rectangle 10"/>
          <p:cNvSpPr>
            <a:spLocks noGrp="1" noChangeArrowheads="1"/>
          </p:cNvSpPr>
          <p:nvPr>
            <p:ph type="ftr" sz="quarter" idx="3"/>
          </p:nvPr>
        </p:nvSpPr>
        <p:spPr bwMode="auto">
          <a:xfrm>
            <a:off x="3352800" y="624840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atin typeface="+mn-lt"/>
                <a:cs typeface="Arial" charset="0"/>
              </a:defRPr>
            </a:lvl1pPr>
          </a:lstStyle>
          <a:p>
            <a:pPr>
              <a:defRPr/>
            </a:pPr>
            <a:endParaRPr lang="ru-RU"/>
          </a:p>
        </p:txBody>
      </p:sp>
      <p:sp>
        <p:nvSpPr>
          <p:cNvPr id="119819" name="Rectangle 11"/>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atin typeface="Arial" panose="020B0604020202020204" pitchFamily="34" charset="0"/>
              </a:defRPr>
            </a:lvl1pPr>
          </a:lstStyle>
          <a:p>
            <a:fld id="{1B7AD265-1D2A-4CE1-AD42-9B163DABC17E}" type="slidenum">
              <a:rPr lang="ru-RU" altLang="ru-RU"/>
              <a:pPr/>
              <a:t>‹#›</a:t>
            </a:fld>
            <a:endParaRPr lang="ru-RU" altLang="ru-RU"/>
          </a:p>
        </p:txBody>
      </p:sp>
      <p:sp>
        <p:nvSpPr>
          <p:cNvPr id="119820" name="Line 12"/>
          <p:cNvSpPr>
            <a:spLocks noChangeShapeType="1"/>
          </p:cNvSpPr>
          <p:nvPr/>
        </p:nvSpPr>
        <p:spPr bwMode="auto">
          <a:xfrm>
            <a:off x="0" y="4876800"/>
            <a:ext cx="609600" cy="0"/>
          </a:xfrm>
          <a:prstGeom prst="line">
            <a:avLst/>
          </a:prstGeom>
          <a:noFill/>
          <a:ln w="44450">
            <a:solidFill>
              <a:schemeClr val="bg2"/>
            </a:solidFill>
            <a:round/>
            <a:headEnd/>
            <a:tailEnd/>
          </a:ln>
          <a:effectLst/>
        </p:spPr>
        <p:txBody>
          <a:bodyPr/>
          <a:lstStyle/>
          <a:p>
            <a:pPr>
              <a:defRPr/>
            </a:pPr>
            <a:endParaRPr lang="ru-RU">
              <a:cs typeface="Arial" charset="0"/>
            </a:endParaRPr>
          </a:p>
        </p:txBody>
      </p:sp>
    </p:spTree>
  </p:cSld>
  <p:clrMap bg1="lt1" tx1="dk1" bg2="lt2" tx2="dk2" accent1="accent1" accent2="accent2" accent3="accent3" accent4="accent4" accent5="accent5" accent6="accent6" hlink="hlink" folHlink="folHlink"/>
  <p:sldLayoutIdLst>
    <p:sldLayoutId id="2147483862" r:id="rId1"/>
    <p:sldLayoutId id="2147483852" r:id="rId2"/>
    <p:sldLayoutId id="2147483853" r:id="rId3"/>
    <p:sldLayoutId id="2147483854" r:id="rId4"/>
    <p:sldLayoutId id="2147483855" r:id="rId5"/>
    <p:sldLayoutId id="2147483856" r:id="rId6"/>
    <p:sldLayoutId id="2147483857" r:id="rId7"/>
    <p:sldLayoutId id="2147483858" r:id="rId8"/>
    <p:sldLayoutId id="2147483859" r:id="rId9"/>
    <p:sldLayoutId id="2147483860" r:id="rId10"/>
    <p:sldLayoutId id="2147483861" r:id="rId11"/>
  </p:sldLayoutIdLst>
  <p:transition spd="med">
    <p:comb/>
  </p:transition>
  <p:timing>
    <p:tnLst>
      <p:par>
        <p:cTn id="1" dur="indefinite" restart="never" nodeType="tmRoot"/>
      </p:par>
    </p:tnLst>
  </p:timing>
  <p:hf hdr="0" ftr="0" dt="0"/>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Times New Roman" pitchFamily="18" charset="0"/>
        </a:defRPr>
      </a:lvl2pPr>
      <a:lvl3pPr algn="l" rtl="0" eaLnBrk="0" fontAlgn="base" hangingPunct="0">
        <a:spcBef>
          <a:spcPct val="0"/>
        </a:spcBef>
        <a:spcAft>
          <a:spcPct val="0"/>
        </a:spcAft>
        <a:defRPr sz="4200">
          <a:solidFill>
            <a:schemeClr val="tx2"/>
          </a:solidFill>
          <a:latin typeface="Times New Roman" pitchFamily="18" charset="0"/>
        </a:defRPr>
      </a:lvl3pPr>
      <a:lvl4pPr algn="l" rtl="0" eaLnBrk="0" fontAlgn="base" hangingPunct="0">
        <a:spcBef>
          <a:spcPct val="0"/>
        </a:spcBef>
        <a:spcAft>
          <a:spcPct val="0"/>
        </a:spcAft>
        <a:defRPr sz="4200">
          <a:solidFill>
            <a:schemeClr val="tx2"/>
          </a:solidFill>
          <a:latin typeface="Times New Roman" pitchFamily="18" charset="0"/>
        </a:defRPr>
      </a:lvl4pPr>
      <a:lvl5pPr algn="l" rtl="0" eaLnBrk="0" fontAlgn="base" hangingPunct="0">
        <a:spcBef>
          <a:spcPct val="0"/>
        </a:spcBef>
        <a:spcAft>
          <a:spcPct val="0"/>
        </a:spcAft>
        <a:defRPr sz="4200">
          <a:solidFill>
            <a:schemeClr val="tx2"/>
          </a:solidFill>
          <a:latin typeface="Times New Roman" pitchFamily="18" charset="0"/>
        </a:defRPr>
      </a:lvl5pPr>
      <a:lvl6pPr marL="457200" algn="l" rtl="0" fontAlgn="base">
        <a:spcBef>
          <a:spcPct val="0"/>
        </a:spcBef>
        <a:spcAft>
          <a:spcPct val="0"/>
        </a:spcAft>
        <a:defRPr sz="4200">
          <a:solidFill>
            <a:schemeClr val="tx2"/>
          </a:solidFill>
          <a:latin typeface="Times New Roman" pitchFamily="18" charset="0"/>
        </a:defRPr>
      </a:lvl6pPr>
      <a:lvl7pPr marL="914400" algn="l" rtl="0" fontAlgn="base">
        <a:spcBef>
          <a:spcPct val="0"/>
        </a:spcBef>
        <a:spcAft>
          <a:spcPct val="0"/>
        </a:spcAft>
        <a:defRPr sz="4200">
          <a:solidFill>
            <a:schemeClr val="tx2"/>
          </a:solidFill>
          <a:latin typeface="Times New Roman" pitchFamily="18" charset="0"/>
        </a:defRPr>
      </a:lvl7pPr>
      <a:lvl8pPr marL="1371600" algn="l" rtl="0" fontAlgn="base">
        <a:spcBef>
          <a:spcPct val="0"/>
        </a:spcBef>
        <a:spcAft>
          <a:spcPct val="0"/>
        </a:spcAft>
        <a:defRPr sz="4200">
          <a:solidFill>
            <a:schemeClr val="tx2"/>
          </a:solidFill>
          <a:latin typeface="Times New Roman" pitchFamily="18" charset="0"/>
        </a:defRPr>
      </a:lvl8pPr>
      <a:lvl9pPr marL="1828800" algn="l" rtl="0" fontAlgn="base">
        <a:spcBef>
          <a:spcPct val="0"/>
        </a:spcBef>
        <a:spcAft>
          <a:spcPct val="0"/>
        </a:spcAft>
        <a:defRPr sz="42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folHlink"/>
        </a:buClr>
        <a:buSzPct val="90000"/>
        <a:buFont typeface="Wingdings" panose="05000000000000000000"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anose="05000000000000000000"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anose="05000000000000000000"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79388" y="3500438"/>
            <a:ext cx="8640762" cy="720725"/>
          </a:xfrm>
        </p:spPr>
        <p:txBody>
          <a:bodyPr/>
          <a:lstStyle/>
          <a:p>
            <a:pPr eaLnBrk="1" hangingPunct="1">
              <a:lnSpc>
                <a:spcPct val="125000"/>
              </a:lnSpc>
            </a:pPr>
            <a:r>
              <a:rPr lang="ru-RU" altLang="ru-RU" sz="3200" b="1" smtClean="0"/>
              <a:t/>
            </a:r>
            <a:br>
              <a:rPr lang="ru-RU" altLang="ru-RU" sz="3200" b="1" smtClean="0"/>
            </a:br>
            <a:endParaRPr lang="ru-RU" altLang="ru-RU" sz="3200" b="1" smtClean="0"/>
          </a:p>
        </p:txBody>
      </p:sp>
      <p:sp>
        <p:nvSpPr>
          <p:cNvPr id="129028" name="Rectangle 4"/>
          <p:cNvSpPr>
            <a:spLocks noChangeArrowheads="1"/>
          </p:cNvSpPr>
          <p:nvPr/>
        </p:nvSpPr>
        <p:spPr bwMode="auto">
          <a:xfrm>
            <a:off x="1692275" y="765175"/>
            <a:ext cx="7200900" cy="2031325"/>
          </a:xfrm>
          <a:prstGeom prst="rect">
            <a:avLst/>
          </a:prstGeom>
          <a:noFill/>
          <a:ln w="9525">
            <a:noFill/>
            <a:miter lim="800000"/>
            <a:headEnd/>
            <a:tailEnd/>
          </a:ln>
          <a:effectLst/>
        </p:spPr>
        <p:txBody>
          <a:bodyPr>
            <a:spAutoFit/>
          </a:bodyPr>
          <a:lstStyle/>
          <a:p>
            <a:pPr algn="ctr">
              <a:defRPr/>
            </a:pPr>
            <a:r>
              <a:rPr lang="ru-RU" sz="2100" b="1" dirty="0">
                <a:solidFill>
                  <a:schemeClr val="hlink"/>
                </a:solidFill>
                <a:effectLst>
                  <a:outerShdw blurRad="38100" dist="38100" dir="2700000" algn="tl">
                    <a:srgbClr val="000000"/>
                  </a:outerShdw>
                </a:effectLst>
                <a:latin typeface="+mj-lt"/>
                <a:cs typeface="Arial" charset="0"/>
              </a:rPr>
              <a:t>Основные виды правонарушений коррупционного характера в системе государственной службы.</a:t>
            </a:r>
            <a:r>
              <a:rPr lang="ru-RU" sz="2100" b="1" dirty="0">
                <a:effectLst>
                  <a:outerShdw blurRad="38100" dist="38100" dir="2700000" algn="tl">
                    <a:srgbClr val="FFFFFF"/>
                  </a:outerShdw>
                </a:effectLst>
                <a:latin typeface="+mj-lt"/>
                <a:cs typeface="Arial" charset="0"/>
              </a:rPr>
              <a:t> </a:t>
            </a:r>
          </a:p>
          <a:p>
            <a:pPr algn="ctr">
              <a:defRPr/>
            </a:pPr>
            <a:endParaRPr lang="ru-RU" sz="2100" b="1" dirty="0">
              <a:effectLst>
                <a:outerShdw blurRad="38100" dist="38100" dir="2700000" algn="tl">
                  <a:srgbClr val="FFFFFF"/>
                </a:outerShdw>
              </a:effectLst>
              <a:latin typeface="+mj-lt"/>
              <a:cs typeface="Arial" charset="0"/>
            </a:endParaRPr>
          </a:p>
          <a:p>
            <a:pPr algn="ctr">
              <a:defRPr/>
            </a:pPr>
            <a:r>
              <a:rPr lang="ru-RU" sz="2100" b="1" dirty="0">
                <a:solidFill>
                  <a:schemeClr val="hlink"/>
                </a:solidFill>
                <a:effectLst>
                  <a:outerShdw blurRad="38100" dist="38100" dir="2700000" algn="tl">
                    <a:srgbClr val="000000"/>
                  </a:outerShdw>
                </a:effectLst>
                <a:latin typeface="+mj-lt"/>
                <a:cs typeface="Arial" charset="0"/>
              </a:rPr>
              <a:t>Дисциплинарная, административная и гражданско-правовая ответственность государственных служащих за коррупционные правонарушения</a:t>
            </a:r>
            <a:r>
              <a:rPr lang="ru-RU" sz="2100" dirty="0">
                <a:latin typeface="+mj-lt"/>
                <a:cs typeface="Arial" charset="0"/>
              </a:rPr>
              <a:t> </a:t>
            </a:r>
          </a:p>
        </p:txBody>
      </p:sp>
      <p:sp>
        <p:nvSpPr>
          <p:cNvPr id="5" name="Номер слайда 4"/>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E8D2EE54-91B3-4B55-9AFF-409BE5446253}" type="slidenum">
              <a:rPr lang="ru-RU" altLang="ru-RU">
                <a:latin typeface="Arial" panose="020B0604020202020204" pitchFamily="34" charset="0"/>
              </a:rPr>
              <a:pPr eaLnBrk="1" hangingPunct="1"/>
              <a:t>1</a:t>
            </a:fld>
            <a:endParaRPr lang="ru-RU" altLang="ru-RU">
              <a:latin typeface="Arial" panose="020B0604020202020204" pitchFamily="34" charset="0"/>
            </a:endParaRPr>
          </a:p>
        </p:txBody>
      </p:sp>
    </p:spTree>
  </p:cSld>
  <p:clrMapOvr>
    <a:masterClrMapping/>
  </p:clrMapOvr>
  <p:transition spd="med">
    <p:comb/>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p:txBody>
          <a:bodyPr>
            <a:normAutofit fontScale="90000"/>
          </a:bodyPr>
          <a:lstStyle/>
          <a:p>
            <a:pPr eaLnBrk="1" hangingPunct="1">
              <a:defRPr/>
            </a:pPr>
            <a:r>
              <a:rPr lang="ru-RU" sz="1900" b="1" dirty="0" smtClean="0">
                <a:effectLst>
                  <a:outerShdw blurRad="38100" dist="38100" dir="2700000" algn="tl">
                    <a:srgbClr val="000000"/>
                  </a:outerShdw>
                </a:effectLst>
              </a:rPr>
              <a:t/>
            </a:r>
            <a:br>
              <a:rPr lang="ru-RU" sz="1900" b="1" dirty="0" smtClean="0">
                <a:effectLst>
                  <a:outerShdw blurRad="38100" dist="38100" dir="2700000" algn="tl">
                    <a:srgbClr val="000000"/>
                  </a:outerShdw>
                </a:effectLst>
              </a:rPr>
            </a:br>
            <a:r>
              <a:rPr lang="ru-RU" sz="3200" b="1" i="1" dirty="0" smtClean="0">
                <a:solidFill>
                  <a:schemeClr val="hlink"/>
                </a:solidFill>
                <a:effectLst>
                  <a:outerShdw blurRad="38100" dist="38100" dir="2700000" algn="tl">
                    <a:srgbClr val="000000"/>
                  </a:outerShdw>
                </a:effectLst>
              </a:rPr>
              <a:t>Субъект</a:t>
            </a:r>
            <a:r>
              <a:rPr lang="ru-RU" sz="2700" b="1" dirty="0" smtClean="0">
                <a:effectLst>
                  <a:outerShdw blurRad="38100" dist="38100" dir="2700000" algn="tl">
                    <a:srgbClr val="000000"/>
                  </a:outerShdw>
                </a:effectLst>
              </a:rPr>
              <a:t> </a:t>
            </a:r>
            <a:br>
              <a:rPr lang="ru-RU" sz="2700" b="1" dirty="0" smtClean="0">
                <a:effectLst>
                  <a:outerShdw blurRad="38100" dist="38100" dir="2700000" algn="tl">
                    <a:srgbClr val="000000"/>
                  </a:outerShdw>
                </a:effectLst>
              </a:rPr>
            </a:br>
            <a:r>
              <a:rPr lang="ru-RU" sz="2700" b="1" dirty="0" smtClean="0">
                <a:effectLst>
                  <a:outerShdw blurRad="38100" dist="38100" dir="2700000" algn="tl">
                    <a:srgbClr val="000000"/>
                  </a:outerShdw>
                </a:effectLst>
              </a:rPr>
              <a:t>коррупционного правонарушения</a:t>
            </a:r>
            <a:r>
              <a:rPr lang="ru-RU" sz="3500" b="1" dirty="0" smtClean="0">
                <a:effectLst>
                  <a:outerShdw blurRad="38100" dist="38100" dir="2700000" algn="tl">
                    <a:srgbClr val="000000"/>
                  </a:outerShdw>
                </a:effectLst>
              </a:rPr>
              <a:t/>
            </a:r>
            <a:br>
              <a:rPr lang="ru-RU" sz="3500" b="1" dirty="0" smtClean="0">
                <a:effectLst>
                  <a:outerShdw blurRad="38100" dist="38100" dir="2700000" algn="tl">
                    <a:srgbClr val="000000"/>
                  </a:outerShdw>
                </a:effectLst>
              </a:rPr>
            </a:br>
            <a:endParaRPr lang="ru-RU" sz="3500" dirty="0" smtClean="0">
              <a:effectLst>
                <a:outerShdw blurRad="38100" dist="38100" dir="2700000" algn="tl">
                  <a:srgbClr val="000000"/>
                </a:outerShdw>
              </a:effectLst>
            </a:endParaRPr>
          </a:p>
        </p:txBody>
      </p:sp>
      <p:sp>
        <p:nvSpPr>
          <p:cNvPr id="3" name="Содержимое 2"/>
          <p:cNvSpPr>
            <a:spLocks noGrp="1"/>
          </p:cNvSpPr>
          <p:nvPr>
            <p:ph idx="4294967295"/>
          </p:nvPr>
        </p:nvSpPr>
        <p:spPr/>
        <p:txBody>
          <a:bodyPr/>
          <a:lstStyle/>
          <a:p>
            <a:pPr algn="just" eaLnBrk="1" hangingPunct="1">
              <a:defRPr/>
            </a:pPr>
            <a:r>
              <a:rPr lang="ru-RU" sz="2200" b="1" dirty="0" smtClean="0">
                <a:effectLst>
                  <a:outerShdw blurRad="38100" dist="38100" dir="2700000" algn="tl">
                    <a:srgbClr val="FFFFFF"/>
                  </a:outerShdw>
                </a:effectLst>
                <a:latin typeface="+mj-lt"/>
              </a:rPr>
              <a:t>Публичное лицо</a:t>
            </a:r>
            <a:r>
              <a:rPr lang="ru-RU" sz="2200" dirty="0" smtClean="0">
                <a:effectLst>
                  <a:outerShdw blurRad="38100" dist="38100" dir="2700000" algn="tl">
                    <a:srgbClr val="FFFFFF"/>
                  </a:outerShdw>
                </a:effectLst>
                <a:latin typeface="+mj-lt"/>
              </a:rPr>
              <a:t> - лицо, реализующее </a:t>
            </a:r>
            <a:r>
              <a:rPr lang="ru-RU" sz="2200" i="1" dirty="0" smtClean="0">
                <a:effectLst>
                  <a:outerShdw blurRad="38100" dist="38100" dir="2700000" algn="tl">
                    <a:srgbClr val="FFFFFF"/>
                  </a:outerShdw>
                </a:effectLst>
                <a:latin typeface="+mj-lt"/>
              </a:rPr>
              <a:t>публичные функции </a:t>
            </a:r>
            <a:r>
              <a:rPr lang="ru-RU" sz="2200" dirty="0" smtClean="0">
                <a:effectLst>
                  <a:outerShdw blurRad="38100" dist="38100" dir="2700000" algn="tl">
                    <a:srgbClr val="FFFFFF"/>
                  </a:outerShdw>
                </a:effectLst>
                <a:latin typeface="+mj-lt"/>
              </a:rPr>
              <a:t>или</a:t>
            </a:r>
            <a:r>
              <a:rPr lang="ru-RU" sz="2200" i="1" dirty="0" smtClean="0">
                <a:effectLst>
                  <a:outerShdw blurRad="38100" dist="38100" dir="2700000" algn="tl">
                    <a:srgbClr val="FFFFFF"/>
                  </a:outerShdw>
                </a:effectLst>
                <a:latin typeface="+mj-lt"/>
              </a:rPr>
              <a:t> услуги</a:t>
            </a:r>
            <a:r>
              <a:rPr lang="ru-RU" sz="2200" dirty="0" smtClean="0">
                <a:effectLst>
                  <a:outerShdw blurRad="38100" dist="38100" dir="2700000" algn="tl">
                    <a:srgbClr val="FFFFFF"/>
                  </a:outerShdw>
                </a:effectLst>
                <a:latin typeface="+mj-lt"/>
              </a:rPr>
              <a:t>, либо осуществляющее какую-либо </a:t>
            </a:r>
            <a:r>
              <a:rPr lang="ru-RU" sz="2200" i="1" dirty="0" smtClean="0">
                <a:effectLst>
                  <a:outerShdw blurRad="38100" dist="38100" dir="2700000" algn="tl">
                    <a:srgbClr val="FFFFFF"/>
                  </a:outerShdw>
                </a:effectLst>
                <a:latin typeface="+mj-lt"/>
              </a:rPr>
              <a:t>публичную деятельность</a:t>
            </a:r>
            <a:r>
              <a:rPr lang="ru-RU" sz="2200" dirty="0" smtClean="0">
                <a:effectLst>
                  <a:outerShdw blurRad="38100" dist="38100" dir="2700000" algn="tl">
                    <a:srgbClr val="FFFFFF"/>
                  </a:outerShdw>
                </a:effectLst>
                <a:latin typeface="+mj-lt"/>
              </a:rPr>
              <a:t> (участие в выборах,  спортивных мероприятиях, организация концертов,  выступление на общественных слушаниях и др.)</a:t>
            </a:r>
            <a:r>
              <a:rPr lang="ru-RU" sz="2200" dirty="0" smtClean="0">
                <a:latin typeface="+mj-lt"/>
              </a:rPr>
              <a:t> </a:t>
            </a:r>
            <a:endParaRPr lang="ru-RU" sz="2200" dirty="0" smtClean="0">
              <a:effectLst>
                <a:outerShdw blurRad="38100" dist="38100" dir="2700000" algn="tl">
                  <a:srgbClr val="FFFFFF"/>
                </a:outerShdw>
              </a:effectLst>
              <a:latin typeface="+mj-lt"/>
            </a:endParaRPr>
          </a:p>
          <a:p>
            <a:pPr algn="just" eaLnBrk="1" hangingPunct="1">
              <a:defRPr/>
            </a:pPr>
            <a:r>
              <a:rPr lang="ru-RU" sz="2200" b="1" dirty="0" smtClean="0">
                <a:effectLst>
                  <a:outerShdw blurRad="38100" dist="38100" dir="2700000" algn="tl">
                    <a:srgbClr val="FFFFFF"/>
                  </a:outerShdw>
                </a:effectLst>
                <a:latin typeface="+mj-lt"/>
              </a:rPr>
              <a:t>Публичное должностное лицо</a:t>
            </a:r>
            <a:r>
              <a:rPr lang="ru-RU" sz="2200" dirty="0" smtClean="0">
                <a:effectLst>
                  <a:outerShdw blurRad="38100" dist="38100" dir="2700000" algn="tl">
                    <a:srgbClr val="FFFFFF"/>
                  </a:outerShdw>
                </a:effectLst>
                <a:latin typeface="+mj-lt"/>
              </a:rPr>
              <a:t> – лицо, занимающее должности в органах законодательной, исполнительной и судебной власти, а также любое лицо, оказывающее публичные услуги</a:t>
            </a:r>
            <a:r>
              <a:rPr lang="ru-RU" sz="2200" dirty="0" smtClean="0">
                <a:latin typeface="+mj-lt"/>
              </a:rPr>
              <a:t> </a:t>
            </a:r>
          </a:p>
          <a:p>
            <a:pPr eaLnBrk="1" hangingPunct="1">
              <a:buFont typeface="Wingdings" panose="05000000000000000000" pitchFamily="2" charset="2"/>
              <a:buNone/>
              <a:defRPr/>
            </a:pPr>
            <a:endParaRPr lang="ru-RU" sz="2200" dirty="0" smtClean="0"/>
          </a:p>
          <a:p>
            <a:pPr eaLnBrk="1" hangingPunct="1">
              <a:defRPr/>
            </a:pPr>
            <a:endParaRPr lang="ru-RU" sz="2000" dirty="0" smtClean="0">
              <a:effectLst>
                <a:outerShdw blurRad="38100" dist="38100" dir="2700000" algn="tl">
                  <a:srgbClr val="FFFFFF"/>
                </a:outerShdw>
              </a:effectLst>
            </a:endParaRPr>
          </a:p>
        </p:txBody>
      </p:sp>
      <p:sp>
        <p:nvSpPr>
          <p:cNvPr id="4" name="Номер слайда 3"/>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88637554-E855-4C3F-9752-B838A84E36AA}" type="slidenum">
              <a:rPr lang="ru-RU" altLang="ru-RU">
                <a:latin typeface="Arial" panose="020B0604020202020204" pitchFamily="34" charset="0"/>
              </a:rPr>
              <a:pPr eaLnBrk="1" hangingPunct="1"/>
              <a:t>10</a:t>
            </a:fld>
            <a:endParaRPr lang="ru-RU" altLang="ru-RU">
              <a:latin typeface="Arial" panose="020B0604020202020204" pitchFamily="34" charset="0"/>
            </a:endParaRPr>
          </a:p>
        </p:txBody>
      </p:sp>
    </p:spTree>
  </p:cSld>
  <p:clrMapOvr>
    <a:masterClrMapping/>
  </p:clrMapOvr>
  <p:transition spd="med">
    <p:comb/>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p:txBody>
          <a:bodyPr>
            <a:normAutofit/>
          </a:bodyPr>
          <a:lstStyle/>
          <a:p>
            <a:pPr eaLnBrk="1" hangingPunct="1">
              <a:defRPr/>
            </a:pPr>
            <a:r>
              <a:rPr lang="ru-RU" sz="2700" b="1" smtClean="0">
                <a:effectLst>
                  <a:outerShdw blurRad="38100" dist="38100" dir="2700000" algn="tl">
                    <a:srgbClr val="000000"/>
                  </a:outerShdw>
                </a:effectLst>
              </a:rPr>
              <a:t/>
            </a:r>
            <a:br>
              <a:rPr lang="ru-RU" sz="2700" b="1" smtClean="0">
                <a:effectLst>
                  <a:outerShdw blurRad="38100" dist="38100" dir="2700000" algn="tl">
                    <a:srgbClr val="000000"/>
                  </a:outerShdw>
                </a:effectLst>
              </a:rPr>
            </a:br>
            <a:r>
              <a:rPr lang="ru-RU" sz="2300" b="1" i="1" smtClean="0">
                <a:effectLst>
                  <a:outerShdw blurRad="38100" dist="38100" dir="2700000" algn="tl">
                    <a:srgbClr val="000000"/>
                  </a:outerShdw>
                </a:effectLst>
              </a:rPr>
              <a:t>Примечание 1 к статье 285 Уголовного кодекса РФ:</a:t>
            </a:r>
            <a:endParaRPr lang="ru-RU" sz="2300" i="1" smtClean="0">
              <a:effectLst>
                <a:outerShdw blurRad="38100" dist="38100" dir="2700000" algn="tl">
                  <a:srgbClr val="000000"/>
                </a:outerShdw>
              </a:effectLst>
            </a:endParaRPr>
          </a:p>
        </p:txBody>
      </p:sp>
      <p:sp>
        <p:nvSpPr>
          <p:cNvPr id="3" name="Содержимое 2"/>
          <p:cNvSpPr>
            <a:spLocks noGrp="1"/>
          </p:cNvSpPr>
          <p:nvPr>
            <p:ph idx="4294967295"/>
          </p:nvPr>
        </p:nvSpPr>
        <p:spPr>
          <a:xfrm>
            <a:off x="827088" y="1773238"/>
            <a:ext cx="7777162" cy="4392612"/>
          </a:xfrm>
        </p:spPr>
        <p:txBody>
          <a:bodyPr>
            <a:normAutofit fontScale="92500"/>
          </a:bodyPr>
          <a:lstStyle/>
          <a:p>
            <a:pPr algn="just" eaLnBrk="1" hangingPunct="1">
              <a:buFont typeface="Wingdings" panose="05000000000000000000" pitchFamily="2" charset="2"/>
              <a:buNone/>
              <a:defRPr/>
            </a:pPr>
            <a:r>
              <a:rPr lang="ru-RU" sz="2200" dirty="0" smtClean="0">
                <a:solidFill>
                  <a:schemeClr val="accent1"/>
                </a:solidFill>
              </a:rPr>
              <a:t>		</a:t>
            </a:r>
            <a:r>
              <a:rPr lang="ru-RU" sz="2200" dirty="0" smtClean="0">
                <a:solidFill>
                  <a:schemeClr val="hlink"/>
                </a:solidFill>
                <a:latin typeface="Times New Roman" pitchFamily="18" charset="0"/>
                <a:cs typeface="Times New Roman" pitchFamily="18" charset="0"/>
              </a:rPr>
              <a:t>Должностное лицо</a:t>
            </a:r>
            <a:r>
              <a:rPr lang="ru-RU" sz="2200" dirty="0" smtClean="0">
                <a:latin typeface="Times New Roman" pitchFamily="18" charset="0"/>
                <a:cs typeface="Times New Roman" pitchFamily="18" charset="0"/>
              </a:rPr>
              <a:t> - </a:t>
            </a:r>
            <a:r>
              <a:rPr lang="ru-RU" sz="2200" dirty="0" err="1" smtClean="0">
                <a:latin typeface="Times New Roman" pitchFamily="18" charset="0"/>
                <a:cs typeface="Times New Roman" pitchFamily="18" charset="0"/>
              </a:rPr>
              <a:t>лицо</a:t>
            </a:r>
            <a:r>
              <a:rPr lang="ru-RU" sz="2200" dirty="0" smtClean="0">
                <a:latin typeface="Times New Roman" pitchFamily="18" charset="0"/>
                <a:cs typeface="Times New Roman" pitchFamily="18" charset="0"/>
              </a:rPr>
              <a:t>, постоянно, временно или по специальному полномочию осуществляющее функции </a:t>
            </a:r>
            <a:r>
              <a:rPr lang="ru-RU" sz="2200" b="1" u="sng" dirty="0" smtClean="0">
                <a:latin typeface="Times New Roman" pitchFamily="18" charset="0"/>
                <a:cs typeface="Times New Roman" pitchFamily="18" charset="0"/>
              </a:rPr>
              <a:t>представителя власти</a:t>
            </a:r>
            <a:r>
              <a:rPr lang="ru-RU" sz="2200" dirty="0" smtClean="0">
                <a:latin typeface="Times New Roman" pitchFamily="18" charset="0"/>
                <a:cs typeface="Times New Roman" pitchFamily="18" charset="0"/>
              </a:rPr>
              <a:t> либо выполняющее </a:t>
            </a:r>
            <a:r>
              <a:rPr lang="ru-RU" sz="2200" b="1" u="sng" dirty="0" smtClean="0">
                <a:latin typeface="Times New Roman" pitchFamily="18" charset="0"/>
                <a:cs typeface="Times New Roman" pitchFamily="18" charset="0"/>
              </a:rPr>
              <a:t>организационно-распорядительные</a:t>
            </a:r>
            <a:r>
              <a:rPr lang="ru-RU" sz="2200" dirty="0" smtClean="0">
                <a:latin typeface="Times New Roman" pitchFamily="18" charset="0"/>
                <a:cs typeface="Times New Roman" pitchFamily="18" charset="0"/>
              </a:rPr>
              <a:t>, </a:t>
            </a:r>
            <a:r>
              <a:rPr lang="ru-RU" sz="2200" b="1" u="sng" dirty="0" smtClean="0">
                <a:latin typeface="Times New Roman" pitchFamily="18" charset="0"/>
                <a:cs typeface="Times New Roman" pitchFamily="18" charset="0"/>
              </a:rPr>
              <a:t>административно-хозяйственные функции</a:t>
            </a:r>
            <a:r>
              <a:rPr lang="ru-RU" sz="2200" dirty="0" smtClean="0">
                <a:latin typeface="Times New Roman" pitchFamily="18" charset="0"/>
                <a:cs typeface="Times New Roman" pitchFamily="18" charset="0"/>
              </a:rPr>
              <a:t> в государственных органах, органах местного самоуправления, государственных и муниципальных учреждениях, государственных корпорациях, государственных компаниях, государственных и муниципальных унитарных предприятиях, акционерных обществах, контрольный пакет акций которых принадлежит Российской Федерации, субъектам Российской Федерации или муниципальным образованиям, а также в Вооруженных Силах Российской Федерации, других войсках и воинских формированиях Российской Федерации.</a:t>
            </a:r>
            <a:endParaRPr lang="ru-RU" sz="2200" dirty="0" smtClean="0">
              <a:effectLst>
                <a:outerShdw blurRad="38100" dist="38100" dir="2700000" algn="tl">
                  <a:srgbClr val="FFFFFF"/>
                </a:outerShdw>
              </a:effectLst>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F725CF46-5B32-44AB-811E-D577E606F3E7}" type="slidenum">
              <a:rPr lang="ru-RU" altLang="ru-RU">
                <a:latin typeface="Arial" panose="020B0604020202020204" pitchFamily="34" charset="0"/>
              </a:rPr>
              <a:pPr eaLnBrk="1" hangingPunct="1"/>
              <a:t>11</a:t>
            </a:fld>
            <a:endParaRPr lang="ru-RU" altLang="ru-RU">
              <a:latin typeface="Arial" panose="020B0604020202020204" pitchFamily="34" charset="0"/>
            </a:endParaRPr>
          </a:p>
        </p:txBody>
      </p:sp>
    </p:spTree>
  </p:cSld>
  <p:clrMapOvr>
    <a:masterClrMapping/>
  </p:clrMapOvr>
  <p:transition spd="med">
    <p:comb/>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755650" y="1741742"/>
            <a:ext cx="8137525" cy="41365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just" eaLnBrk="1" hangingPunct="1">
              <a:spcAft>
                <a:spcPct val="20000"/>
              </a:spcAft>
            </a:pPr>
            <a:r>
              <a:rPr lang="ru-RU" altLang="ru-RU" sz="1900" b="1" i="1" dirty="0">
                <a:solidFill>
                  <a:schemeClr val="accent2"/>
                </a:solidFill>
                <a:latin typeface="Arial" panose="020B0604020202020204" pitchFamily="34" charset="0"/>
              </a:rPr>
              <a:t>	</a:t>
            </a:r>
            <a:r>
              <a:rPr lang="ru-RU" altLang="ru-RU" sz="2400" b="1" i="1" dirty="0">
                <a:solidFill>
                  <a:schemeClr val="accent2"/>
                </a:solidFill>
                <a:latin typeface="+mj-lt"/>
              </a:rPr>
              <a:t>Представители власти</a:t>
            </a:r>
            <a:r>
              <a:rPr lang="ru-RU" altLang="ru-RU" sz="2400" dirty="0">
                <a:solidFill>
                  <a:schemeClr val="accent2"/>
                </a:solidFill>
                <a:latin typeface="+mj-lt"/>
              </a:rPr>
              <a:t> – </a:t>
            </a:r>
            <a:r>
              <a:rPr lang="ru-RU" altLang="ru-RU" sz="2400" dirty="0">
                <a:latin typeface="+mj-lt"/>
              </a:rPr>
              <a:t>это лица, осуществляющие законодательную, исполнительную или судебную власть, а также работники государственных, надзорных или контролирующих органов, наделенные в установленном законом порядке распорядительными полномочиями в отношении лиц, не находящихся от них в служебной зависимости, либо правом принимать решения, обязательные для исполнения гражданами, а также организациями независимо от их ведомственной подчиненности. </a:t>
            </a:r>
          </a:p>
          <a:p>
            <a:pPr algn="just" eaLnBrk="1" hangingPunct="1">
              <a:spcAft>
                <a:spcPct val="20000"/>
              </a:spcAft>
            </a:pPr>
            <a:r>
              <a:rPr lang="ru-RU" altLang="ru-RU" i="1" dirty="0">
                <a:solidFill>
                  <a:schemeClr val="accent2"/>
                </a:solidFill>
                <a:latin typeface="Arial" panose="020B0604020202020204" pitchFamily="34" charset="0"/>
              </a:rPr>
              <a:t>	</a:t>
            </a:r>
            <a:endParaRPr lang="ru-RU" altLang="ru-RU" dirty="0">
              <a:latin typeface="Arial" panose="020B0604020202020204" pitchFamily="34" charset="0"/>
            </a:endParaRPr>
          </a:p>
        </p:txBody>
      </p:sp>
      <p:sp>
        <p:nvSpPr>
          <p:cNvPr id="3" name="Номер слайда 2"/>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D99815D2-3D85-469A-AFD8-885361265CAE}" type="slidenum">
              <a:rPr lang="ru-RU" altLang="ru-RU">
                <a:latin typeface="Arial" panose="020B0604020202020204" pitchFamily="34" charset="0"/>
              </a:rPr>
              <a:pPr eaLnBrk="1" hangingPunct="1"/>
              <a:t>12</a:t>
            </a:fld>
            <a:endParaRPr lang="ru-RU" altLang="ru-RU">
              <a:latin typeface="Arial" panose="020B0604020202020204" pitchFamily="34" charset="0"/>
            </a:endParaRPr>
          </a:p>
        </p:txBody>
      </p:sp>
    </p:spTree>
  </p:cSld>
  <p:clrMapOvr>
    <a:masterClrMapping/>
  </p:clrMapOvr>
  <p:transition spd="med">
    <p:comb/>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361091B6-AE70-4AA5-9857-212BA3CCB90B}" type="slidenum">
              <a:rPr lang="ru-RU" altLang="ru-RU">
                <a:latin typeface="Arial" panose="020B0604020202020204" pitchFamily="34" charset="0"/>
              </a:rPr>
              <a:pPr eaLnBrk="1" hangingPunct="1"/>
              <a:t>13</a:t>
            </a:fld>
            <a:endParaRPr lang="ru-RU" altLang="ru-RU">
              <a:latin typeface="Arial" panose="020B0604020202020204" pitchFamily="34" charset="0"/>
            </a:endParaRPr>
          </a:p>
        </p:txBody>
      </p:sp>
      <p:sp>
        <p:nvSpPr>
          <p:cNvPr id="15363" name="Прямоугольник 4"/>
          <p:cNvSpPr>
            <a:spLocks noChangeArrowheads="1"/>
          </p:cNvSpPr>
          <p:nvPr/>
        </p:nvSpPr>
        <p:spPr bwMode="auto">
          <a:xfrm>
            <a:off x="971550" y="1773238"/>
            <a:ext cx="7704138" cy="3847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just" eaLnBrk="1" hangingPunct="1">
              <a:spcAft>
                <a:spcPct val="20000"/>
              </a:spcAft>
            </a:pPr>
            <a:r>
              <a:rPr lang="ru-RU" altLang="ru-RU" b="1" i="1" dirty="0">
                <a:solidFill>
                  <a:schemeClr val="accent2"/>
                </a:solidFill>
                <a:latin typeface="+mj-lt"/>
              </a:rPr>
              <a:t>              </a:t>
            </a:r>
            <a:r>
              <a:rPr lang="ru-RU" altLang="ru-RU" sz="2000" b="1" i="1" dirty="0">
                <a:solidFill>
                  <a:schemeClr val="accent2"/>
                </a:solidFill>
                <a:latin typeface="+mj-lt"/>
              </a:rPr>
              <a:t>Организационно-распорядительные функции</a:t>
            </a:r>
            <a:r>
              <a:rPr lang="ru-RU" altLang="ru-RU" sz="2000" dirty="0">
                <a:solidFill>
                  <a:schemeClr val="accent2"/>
                </a:solidFill>
                <a:latin typeface="+mj-lt"/>
              </a:rPr>
              <a:t> </a:t>
            </a:r>
            <a:r>
              <a:rPr lang="ru-RU" altLang="ru-RU" sz="2000" dirty="0">
                <a:latin typeface="+mj-lt"/>
              </a:rPr>
              <a:t>могут выражаться в руководстве коллективом, расстановке и подборе кадров, организации труда или службы подчиненных, поддержании дисциплины, применении мер поощрения и наложении дисциплинарных взысканий.</a:t>
            </a:r>
            <a:endParaRPr lang="ru-RU" altLang="ru-RU" sz="2000" i="1" dirty="0">
              <a:latin typeface="+mj-lt"/>
            </a:endParaRPr>
          </a:p>
          <a:p>
            <a:pPr algn="just" eaLnBrk="1" hangingPunct="1">
              <a:spcAft>
                <a:spcPct val="20000"/>
              </a:spcAft>
            </a:pPr>
            <a:r>
              <a:rPr lang="ru-RU" altLang="ru-RU" sz="2000" b="1" i="1" dirty="0">
                <a:solidFill>
                  <a:schemeClr val="accent2"/>
                </a:solidFill>
                <a:latin typeface="+mj-lt"/>
              </a:rPr>
              <a:t>	Административно-хозяйственные функции</a:t>
            </a:r>
            <a:r>
              <a:rPr lang="ru-RU" altLang="ru-RU" sz="2000" dirty="0">
                <a:solidFill>
                  <a:schemeClr val="accent2"/>
                </a:solidFill>
                <a:latin typeface="+mj-lt"/>
              </a:rPr>
              <a:t> – </a:t>
            </a:r>
            <a:r>
              <a:rPr lang="ru-RU" altLang="ru-RU" sz="2000" dirty="0">
                <a:latin typeface="+mj-lt"/>
              </a:rPr>
              <a:t>это полномочия по управлению и распоряжению имуществом и денежными средствами, находящимися на балансе и банковских счетах организаций и учреждений, воинских частей и подразделений, а также принятие решений о начислении заработной платы, премий, осуществление контроля за движением материальных ценностей, определение порядка их хранения и т.п. </a:t>
            </a:r>
          </a:p>
        </p:txBody>
      </p:sp>
    </p:spTree>
  </p:cSld>
  <p:clrMapOvr>
    <a:masterClrMapping/>
  </p:clrMapOvr>
  <p:transition spd="med">
    <p:comb/>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Заголовок 1"/>
          <p:cNvSpPr>
            <a:spLocks noGrp="1"/>
          </p:cNvSpPr>
          <p:nvPr>
            <p:ph type="title" idx="4294967295"/>
          </p:nvPr>
        </p:nvSpPr>
        <p:spPr>
          <a:xfrm>
            <a:off x="900113" y="692150"/>
            <a:ext cx="8064500" cy="668338"/>
          </a:xfrm>
        </p:spPr>
        <p:txBody>
          <a:bodyPr/>
          <a:lstStyle/>
          <a:p>
            <a:pPr eaLnBrk="1" hangingPunct="1"/>
            <a:r>
              <a:rPr lang="ru-RU" altLang="ru-RU" sz="2200" b="1" u="sng" smtClean="0">
                <a:cs typeface="Times New Roman" panose="02020603050405020304" pitchFamily="18" charset="0"/>
              </a:rPr>
              <a:t>Ст. 14 Федерального закона «О противодействии коррупции»</a:t>
            </a:r>
            <a:endParaRPr lang="ru-RU" altLang="ru-RU" sz="2200" b="1" u="sng" smtClean="0"/>
          </a:p>
        </p:txBody>
      </p:sp>
      <p:sp>
        <p:nvSpPr>
          <p:cNvPr id="3" name="Содержимое 2"/>
          <p:cNvSpPr>
            <a:spLocks noGrp="1"/>
          </p:cNvSpPr>
          <p:nvPr>
            <p:ph idx="4294967295"/>
          </p:nvPr>
        </p:nvSpPr>
        <p:spPr>
          <a:xfrm>
            <a:off x="755650" y="1916113"/>
            <a:ext cx="8210550" cy="2663825"/>
          </a:xfrm>
        </p:spPr>
        <p:txBody>
          <a:bodyPr>
            <a:normAutofit lnSpcReduction="10000"/>
          </a:bodyPr>
          <a:lstStyle/>
          <a:p>
            <a:pPr algn="just" eaLnBrk="1" hangingPunct="1">
              <a:lnSpc>
                <a:spcPct val="80000"/>
              </a:lnSpc>
              <a:spcBef>
                <a:spcPct val="0"/>
              </a:spcBef>
              <a:buFont typeface="Wingdings" panose="05000000000000000000" pitchFamily="2" charset="2"/>
              <a:buNone/>
              <a:defRPr/>
            </a:pPr>
            <a:r>
              <a:rPr lang="ru-RU" sz="2100" dirty="0" smtClean="0">
                <a:latin typeface="Times New Roman" pitchFamily="18" charset="0"/>
                <a:cs typeface="Times New Roman" pitchFamily="18" charset="0"/>
              </a:rPr>
              <a:t>1. </a:t>
            </a:r>
            <a:r>
              <a:rPr lang="ru-RU" sz="2000" dirty="0" smtClean="0">
                <a:latin typeface="Times New Roman" pitchFamily="18" charset="0"/>
                <a:cs typeface="Times New Roman" pitchFamily="18" charset="0"/>
              </a:rPr>
              <a:t>В случае, если от имени или в интересах юридического лица осуществляются организация, подготовка и совершение коррупционных правонарушений или правонарушений, создающих условия для совершения коррупционных правонарушений, к юридическому лицу могут быть применены меры ответственности в соответствии с </a:t>
            </a:r>
            <a:r>
              <a:rPr lang="ru-RU" sz="2000" u="sng" dirty="0" smtClean="0">
                <a:latin typeface="Times New Roman" pitchFamily="18" charset="0"/>
                <a:cs typeface="Times New Roman" pitchFamily="18" charset="0"/>
              </a:rPr>
              <a:t>законодательством</a:t>
            </a:r>
            <a:r>
              <a:rPr lang="ru-RU" sz="2000" dirty="0" smtClean="0">
                <a:latin typeface="Times New Roman" pitchFamily="18" charset="0"/>
                <a:cs typeface="Times New Roman" pitchFamily="18" charset="0"/>
              </a:rPr>
              <a:t> Российской Федерации.</a:t>
            </a:r>
          </a:p>
          <a:p>
            <a:pPr algn="just" eaLnBrk="1" hangingPunct="1">
              <a:lnSpc>
                <a:spcPct val="80000"/>
              </a:lnSpc>
              <a:spcBef>
                <a:spcPct val="0"/>
              </a:spcBef>
              <a:buFont typeface="Wingdings" panose="05000000000000000000" pitchFamily="2" charset="2"/>
              <a:buNone/>
              <a:defRPr/>
            </a:pPr>
            <a:endParaRPr lang="ru-RU" sz="2000" dirty="0" smtClean="0">
              <a:latin typeface="Times New Roman" pitchFamily="18" charset="0"/>
              <a:cs typeface="Times New Roman" pitchFamily="18" charset="0"/>
            </a:endParaRPr>
          </a:p>
          <a:p>
            <a:pPr algn="just" eaLnBrk="1" hangingPunct="1">
              <a:lnSpc>
                <a:spcPct val="80000"/>
              </a:lnSpc>
              <a:spcBef>
                <a:spcPct val="0"/>
              </a:spcBef>
              <a:buFont typeface="Wingdings" panose="05000000000000000000" pitchFamily="2" charset="2"/>
              <a:buNone/>
              <a:defRPr/>
            </a:pPr>
            <a:r>
              <a:rPr lang="ru-RU" sz="2000" dirty="0" smtClean="0">
                <a:latin typeface="Times New Roman" pitchFamily="18" charset="0"/>
                <a:cs typeface="Times New Roman" pitchFamily="18" charset="0"/>
              </a:rPr>
              <a:t>2. Применение за коррупционное правонарушение мер ответственности к юридическому лицу не освобождает от ответственности за данное коррупционное правонарушение виновное физическое лицо и </a:t>
            </a:r>
            <a:r>
              <a:rPr lang="ru-RU" sz="2000" dirty="0" err="1" smtClean="0">
                <a:latin typeface="Times New Roman" pitchFamily="18" charset="0"/>
                <a:cs typeface="Times New Roman" pitchFamily="18" charset="0"/>
              </a:rPr>
              <a:t>наооборот</a:t>
            </a:r>
            <a:r>
              <a:rPr lang="ru-RU" sz="2000" dirty="0" smtClean="0">
                <a:latin typeface="Times New Roman" pitchFamily="18" charset="0"/>
                <a:cs typeface="Times New Roman" pitchFamily="18" charset="0"/>
              </a:rPr>
              <a:t>.</a:t>
            </a:r>
            <a:endParaRPr lang="ru-RU" sz="2100" dirty="0" smtClean="0"/>
          </a:p>
        </p:txBody>
      </p:sp>
      <p:sp>
        <p:nvSpPr>
          <p:cNvPr id="16388" name="Rectangle 4"/>
          <p:cNvSpPr>
            <a:spLocks noChangeArrowheads="1"/>
          </p:cNvSpPr>
          <p:nvPr/>
        </p:nvSpPr>
        <p:spPr bwMode="auto">
          <a:xfrm>
            <a:off x="684213" y="4773613"/>
            <a:ext cx="8208962"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just" eaLnBrk="1" hangingPunct="1">
              <a:spcAft>
                <a:spcPct val="20000"/>
              </a:spcAft>
            </a:pPr>
            <a:r>
              <a:rPr lang="ru-RU" altLang="ru-RU" sz="2400">
                <a:solidFill>
                  <a:schemeClr val="hlink"/>
                </a:solidFill>
                <a:latin typeface="Times New Roman" panose="02020603050405020304" pitchFamily="18" charset="0"/>
                <a:cs typeface="Times New Roman" panose="02020603050405020304" pitchFamily="18" charset="0"/>
              </a:rPr>
              <a:t>Юридические лица</a:t>
            </a:r>
            <a:r>
              <a:rPr lang="ru-RU" altLang="ru-RU" sz="2400">
                <a:latin typeface="Times New Roman" panose="02020603050405020304" pitchFamily="18" charset="0"/>
                <a:cs typeface="Times New Roman" panose="02020603050405020304" pitchFamily="18" charset="0"/>
              </a:rPr>
              <a:t> подлежат </a:t>
            </a:r>
            <a:r>
              <a:rPr lang="ru-RU" altLang="ru-RU" sz="2400" u="sng">
                <a:latin typeface="Times New Roman" panose="02020603050405020304" pitchFamily="18" charset="0"/>
                <a:cs typeface="Times New Roman" panose="02020603050405020304" pitchFamily="18" charset="0"/>
              </a:rPr>
              <a:t>административной</a:t>
            </a:r>
            <a:r>
              <a:rPr lang="ru-RU" altLang="ru-RU" sz="2400">
                <a:latin typeface="Times New Roman" panose="02020603050405020304" pitchFamily="18" charset="0"/>
                <a:cs typeface="Times New Roman" panose="02020603050405020304" pitchFamily="18" charset="0"/>
              </a:rPr>
              <a:t> и </a:t>
            </a:r>
            <a:r>
              <a:rPr lang="ru-RU" altLang="ru-RU" sz="2400" u="sng">
                <a:latin typeface="Times New Roman" panose="02020603050405020304" pitchFamily="18" charset="0"/>
                <a:cs typeface="Times New Roman" panose="02020603050405020304" pitchFamily="18" charset="0"/>
              </a:rPr>
              <a:t>гражданско-правовой</a:t>
            </a:r>
            <a:r>
              <a:rPr lang="ru-RU" altLang="ru-RU" sz="2400">
                <a:latin typeface="Times New Roman" panose="02020603050405020304" pitchFamily="18" charset="0"/>
                <a:cs typeface="Times New Roman" panose="02020603050405020304" pitchFamily="18" charset="0"/>
              </a:rPr>
              <a:t> ответственности за совершение правонарушений коррупционной направленности</a:t>
            </a:r>
            <a:endParaRPr lang="ru-RU" altLang="ru-RU" sz="2400">
              <a:solidFill>
                <a:schemeClr val="accent2"/>
              </a:solidFill>
              <a:latin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93A7D3D4-8604-4225-AB88-2E9DCA28BBA6}" type="slidenum">
              <a:rPr lang="ru-RU" altLang="ru-RU">
                <a:latin typeface="Arial" panose="020B0604020202020204" pitchFamily="34" charset="0"/>
              </a:rPr>
              <a:pPr eaLnBrk="1" hangingPunct="1"/>
              <a:t>14</a:t>
            </a:fld>
            <a:endParaRPr lang="ru-RU" altLang="ru-RU">
              <a:latin typeface="Arial" panose="020B0604020202020204" pitchFamily="34" charset="0"/>
            </a:endParaRPr>
          </a:p>
        </p:txBody>
      </p:sp>
    </p:spTree>
  </p:cSld>
  <p:clrMapOvr>
    <a:masterClrMapping/>
  </p:clrMapOvr>
  <p:transition spd="med">
    <p:comb/>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p:txBody>
          <a:bodyPr>
            <a:normAutofit fontScale="90000"/>
          </a:bodyPr>
          <a:lstStyle/>
          <a:p>
            <a:pPr eaLnBrk="1" hangingPunct="1">
              <a:defRPr/>
            </a:pPr>
            <a:r>
              <a:rPr lang="ru-RU" sz="2300" b="1" smtClean="0">
                <a:effectLst>
                  <a:outerShdw blurRad="38100" dist="38100" dir="2700000" algn="tl">
                    <a:srgbClr val="000000"/>
                  </a:outerShdw>
                </a:effectLst>
              </a:rPr>
              <a:t/>
            </a:r>
            <a:br>
              <a:rPr lang="ru-RU" sz="2300" b="1" smtClean="0">
                <a:effectLst>
                  <a:outerShdw blurRad="38100" dist="38100" dir="2700000" algn="tl">
                    <a:srgbClr val="000000"/>
                  </a:outerShdw>
                </a:effectLst>
              </a:rPr>
            </a:br>
            <a:r>
              <a:rPr lang="ru-RU" sz="3500" b="1" i="1" smtClean="0">
                <a:solidFill>
                  <a:schemeClr val="hlink"/>
                </a:solidFill>
                <a:effectLst>
                  <a:outerShdw blurRad="38100" dist="38100" dir="2700000" algn="tl">
                    <a:srgbClr val="000000"/>
                  </a:outerShdw>
                </a:effectLst>
              </a:rPr>
              <a:t>Субъективная сторона</a:t>
            </a:r>
            <a:r>
              <a:rPr lang="ru-RU" sz="3100" b="1" smtClean="0">
                <a:effectLst>
                  <a:outerShdw blurRad="38100" dist="38100" dir="2700000" algn="tl">
                    <a:srgbClr val="000000"/>
                  </a:outerShdw>
                </a:effectLst>
              </a:rPr>
              <a:t> коррупционного правонарушения </a:t>
            </a:r>
          </a:p>
        </p:txBody>
      </p:sp>
      <p:sp>
        <p:nvSpPr>
          <p:cNvPr id="3" name="Содержимое 2"/>
          <p:cNvSpPr>
            <a:spLocks noGrp="1"/>
          </p:cNvSpPr>
          <p:nvPr>
            <p:ph idx="4294967295"/>
          </p:nvPr>
        </p:nvSpPr>
        <p:spPr>
          <a:xfrm>
            <a:off x="755650" y="1916113"/>
            <a:ext cx="8280400" cy="4321175"/>
          </a:xfrm>
        </p:spPr>
        <p:txBody>
          <a:bodyPr>
            <a:normAutofit/>
          </a:bodyPr>
          <a:lstStyle/>
          <a:p>
            <a:pPr eaLnBrk="1" hangingPunct="1">
              <a:defRPr/>
            </a:pPr>
            <a:r>
              <a:rPr lang="ru-RU" sz="2200" dirty="0" smtClean="0">
                <a:effectLst>
                  <a:outerShdw blurRad="38100" dist="38100" dir="2700000" algn="tl">
                    <a:srgbClr val="FFFFFF"/>
                  </a:outerShdw>
                </a:effectLst>
                <a:latin typeface="+mj-lt"/>
              </a:rPr>
              <a:t>Вина в форме </a:t>
            </a:r>
            <a:r>
              <a:rPr lang="ru-RU" sz="2200" i="1" u="sng" dirty="0" smtClean="0">
                <a:solidFill>
                  <a:schemeClr val="hlink"/>
                </a:solidFill>
                <a:effectLst>
                  <a:outerShdw blurRad="38100" dist="38100" dir="2700000" algn="tl">
                    <a:srgbClr val="000000"/>
                  </a:outerShdw>
                </a:effectLst>
                <a:latin typeface="+mj-lt"/>
              </a:rPr>
              <a:t>умысла</a:t>
            </a:r>
            <a:r>
              <a:rPr lang="ru-RU" sz="2200" dirty="0" smtClean="0">
                <a:effectLst>
                  <a:outerShdw blurRad="38100" dist="38100" dir="2700000" algn="tl">
                    <a:srgbClr val="FFFFFF"/>
                  </a:outerShdw>
                </a:effectLst>
                <a:latin typeface="+mj-lt"/>
              </a:rPr>
              <a:t>. Правонарушитель осознает противоправность своих действий, и желает их совершения </a:t>
            </a:r>
          </a:p>
          <a:p>
            <a:pPr eaLnBrk="1" hangingPunct="1">
              <a:defRPr/>
            </a:pPr>
            <a:r>
              <a:rPr lang="ru-RU" sz="2200" i="1" dirty="0" smtClean="0">
                <a:effectLst>
                  <a:outerShdw blurRad="38100" dist="38100" dir="2700000" algn="tl">
                    <a:srgbClr val="FFFFFF"/>
                  </a:outerShdw>
                </a:effectLst>
                <a:latin typeface="+mj-lt"/>
              </a:rPr>
              <a:t>Корыстная мотивация</a:t>
            </a:r>
            <a:r>
              <a:rPr lang="ru-RU" sz="2200" dirty="0" smtClean="0">
                <a:effectLst>
                  <a:outerShdw blurRad="38100" dist="38100" dir="2700000" algn="tl">
                    <a:srgbClr val="FFFFFF"/>
                  </a:outerShdw>
                </a:effectLst>
                <a:latin typeface="+mj-lt"/>
              </a:rPr>
              <a:t> - направленность на получение выгод материального характера для себя или третьих лиц </a:t>
            </a:r>
          </a:p>
          <a:p>
            <a:pPr eaLnBrk="1" hangingPunct="1">
              <a:defRPr/>
            </a:pPr>
            <a:r>
              <a:rPr lang="ru-RU" sz="2200" dirty="0" smtClean="0">
                <a:effectLst>
                  <a:outerShdw blurRad="38100" dist="38100" dir="2700000" algn="tl">
                    <a:srgbClr val="FFFFFF"/>
                  </a:outerShdw>
                </a:effectLst>
                <a:latin typeface="+mj-lt"/>
              </a:rPr>
              <a:t>Направленность на получение любых </a:t>
            </a:r>
            <a:r>
              <a:rPr lang="ru-RU" sz="2200" i="1" dirty="0" smtClean="0">
                <a:effectLst>
                  <a:outerShdw blurRad="38100" dist="38100" dir="2700000" algn="tl">
                    <a:srgbClr val="FFFFFF"/>
                  </a:outerShdw>
                </a:effectLst>
                <a:latin typeface="+mj-lt"/>
              </a:rPr>
              <a:t>незаконных преимуществ</a:t>
            </a:r>
            <a:r>
              <a:rPr lang="ru-RU" sz="2200" dirty="0" smtClean="0">
                <a:effectLst>
                  <a:outerShdw blurRad="38100" dist="38100" dir="2700000" algn="tl">
                    <a:srgbClr val="FFFFFF"/>
                  </a:outerShdw>
                </a:effectLst>
                <a:latin typeface="+mj-lt"/>
              </a:rPr>
              <a:t>, в том числе выгод нематериального характера </a:t>
            </a:r>
          </a:p>
          <a:p>
            <a:pPr eaLnBrk="1" hangingPunct="1">
              <a:defRPr/>
            </a:pPr>
            <a:r>
              <a:rPr lang="ru-RU" sz="2200" dirty="0" smtClean="0">
                <a:effectLst>
                  <a:outerShdw blurRad="38100" dist="38100" dir="2700000" algn="tl">
                    <a:srgbClr val="FFFFFF"/>
                  </a:outerShdw>
                </a:effectLst>
                <a:latin typeface="+mj-lt"/>
              </a:rPr>
              <a:t>Совершение некоторых </a:t>
            </a:r>
            <a:r>
              <a:rPr lang="ru-RU" sz="2200" dirty="0" smtClean="0">
                <a:effectLst>
                  <a:outerShdw blurRad="38100" dist="38100" dir="2700000" algn="tl">
                    <a:srgbClr val="FFFFFF"/>
                  </a:outerShdw>
                </a:effectLst>
                <a:latin typeface="+mj-lt"/>
              </a:rPr>
              <a:t>дисциплинарных </a:t>
            </a:r>
            <a:r>
              <a:rPr lang="ru-RU" sz="2200" dirty="0" smtClean="0">
                <a:effectLst>
                  <a:outerShdw blurRad="38100" dist="38100" dir="2700000" algn="tl">
                    <a:srgbClr val="FFFFFF"/>
                  </a:outerShdw>
                </a:effectLst>
                <a:latin typeface="+mj-lt"/>
              </a:rPr>
              <a:t>и административных правонарушений возможно по </a:t>
            </a:r>
            <a:r>
              <a:rPr lang="ru-RU" sz="2200" i="1" u="sng" dirty="0" smtClean="0">
                <a:solidFill>
                  <a:schemeClr val="hlink"/>
                </a:solidFill>
                <a:effectLst>
                  <a:outerShdw blurRad="38100" dist="38100" dir="2700000" algn="tl">
                    <a:srgbClr val="000000"/>
                  </a:outerShdw>
                </a:effectLst>
                <a:latin typeface="+mj-lt"/>
              </a:rPr>
              <a:t>неосторожности</a:t>
            </a:r>
            <a:r>
              <a:rPr lang="ru-RU" sz="2200" dirty="0" smtClean="0">
                <a:effectLst>
                  <a:outerShdw blurRad="38100" dist="38100" dir="2700000" algn="tl">
                    <a:srgbClr val="FFFFFF"/>
                  </a:outerShdw>
                </a:effectLst>
                <a:latin typeface="+mj-lt"/>
              </a:rPr>
              <a:t>, в тех случаях, когда лицо проявило легкомыслие или небрежность своих действий</a:t>
            </a:r>
          </a:p>
        </p:txBody>
      </p:sp>
      <p:sp>
        <p:nvSpPr>
          <p:cNvPr id="4" name="Номер слайда 3"/>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F8672238-AC65-4060-BCF5-316F5DABCE4C}" type="slidenum">
              <a:rPr lang="ru-RU" altLang="ru-RU">
                <a:latin typeface="Arial" panose="020B0604020202020204" pitchFamily="34" charset="0"/>
              </a:rPr>
              <a:pPr eaLnBrk="1" hangingPunct="1"/>
              <a:t>15</a:t>
            </a:fld>
            <a:endParaRPr lang="ru-RU" altLang="ru-RU">
              <a:latin typeface="Arial" panose="020B0604020202020204" pitchFamily="34" charset="0"/>
            </a:endParaRPr>
          </a:p>
        </p:txBody>
      </p:sp>
    </p:spTree>
  </p:cSld>
  <p:clrMapOvr>
    <a:masterClrMapping/>
  </p:clrMapOvr>
  <p:transition spd="med">
    <p:comb/>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827088" y="476250"/>
            <a:ext cx="7875587" cy="936625"/>
          </a:xfrm>
        </p:spPr>
        <p:txBody>
          <a:bodyPr/>
          <a:lstStyle/>
          <a:p>
            <a:pPr algn="ctr" eaLnBrk="1" hangingPunct="1"/>
            <a:r>
              <a:rPr lang="ru-RU" altLang="ru-RU" sz="2400" b="1" smtClean="0"/>
              <a:t>Классификация коррупционных правонарушений по степени общественной опасности:</a:t>
            </a:r>
          </a:p>
        </p:txBody>
      </p:sp>
      <p:sp>
        <p:nvSpPr>
          <p:cNvPr id="18435" name="Rectangle 3"/>
          <p:cNvSpPr>
            <a:spLocks noGrp="1" noChangeArrowheads="1"/>
          </p:cNvSpPr>
          <p:nvPr>
            <p:ph type="body" idx="4294967295"/>
          </p:nvPr>
        </p:nvSpPr>
        <p:spPr>
          <a:xfrm>
            <a:off x="611560" y="2060575"/>
            <a:ext cx="8424936" cy="2808585"/>
          </a:xfrm>
        </p:spPr>
        <p:txBody>
          <a:bodyPr/>
          <a:lstStyle/>
          <a:p>
            <a:pPr algn="just" eaLnBrk="1" hangingPunct="1"/>
            <a:r>
              <a:rPr lang="ru-RU" altLang="ru-RU" sz="3000" dirty="0" smtClean="0">
                <a:latin typeface="+mj-lt"/>
              </a:rPr>
              <a:t>коррупционные </a:t>
            </a:r>
            <a:r>
              <a:rPr lang="ru-RU" altLang="ru-RU" sz="3000" dirty="0" smtClean="0">
                <a:solidFill>
                  <a:schemeClr val="hlink"/>
                </a:solidFill>
                <a:latin typeface="+mj-lt"/>
              </a:rPr>
              <a:t>уголовные</a:t>
            </a:r>
            <a:r>
              <a:rPr lang="ru-RU" altLang="ru-RU" sz="3000" dirty="0" smtClean="0">
                <a:latin typeface="+mj-lt"/>
              </a:rPr>
              <a:t> преступления</a:t>
            </a:r>
          </a:p>
          <a:p>
            <a:pPr eaLnBrk="1" hangingPunct="1"/>
            <a:r>
              <a:rPr lang="ru-RU" altLang="ru-RU" sz="3000" dirty="0" smtClean="0">
                <a:latin typeface="+mj-lt"/>
              </a:rPr>
              <a:t>коррупционные </a:t>
            </a:r>
            <a:r>
              <a:rPr lang="ru-RU" altLang="ru-RU" sz="3000" dirty="0" smtClean="0">
                <a:solidFill>
                  <a:schemeClr val="hlink"/>
                </a:solidFill>
                <a:latin typeface="+mj-lt"/>
              </a:rPr>
              <a:t>административные</a:t>
            </a:r>
            <a:r>
              <a:rPr lang="ru-RU" altLang="ru-RU" sz="3000" dirty="0" smtClean="0">
                <a:latin typeface="+mj-lt"/>
              </a:rPr>
              <a:t> правонарушения </a:t>
            </a:r>
          </a:p>
          <a:p>
            <a:pPr algn="just" eaLnBrk="1" hangingPunct="1"/>
            <a:r>
              <a:rPr lang="ru-RU" altLang="ru-RU" sz="3000" dirty="0" smtClean="0">
                <a:latin typeface="+mj-lt"/>
              </a:rPr>
              <a:t>коррупционные </a:t>
            </a:r>
            <a:r>
              <a:rPr lang="ru-RU" altLang="ru-RU" sz="3000" dirty="0" smtClean="0">
                <a:solidFill>
                  <a:schemeClr val="hlink"/>
                </a:solidFill>
                <a:latin typeface="+mj-lt"/>
              </a:rPr>
              <a:t>дисциплинарные</a:t>
            </a:r>
            <a:r>
              <a:rPr lang="ru-RU" altLang="ru-RU" sz="3000" dirty="0" smtClean="0">
                <a:latin typeface="+mj-lt"/>
              </a:rPr>
              <a:t> проступки </a:t>
            </a:r>
          </a:p>
        </p:txBody>
      </p:sp>
      <p:sp>
        <p:nvSpPr>
          <p:cNvPr id="4" name="Номер слайда 3"/>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125FC352-A057-4AEA-83FF-0BC8D2D8C0B1}" type="slidenum">
              <a:rPr lang="ru-RU" altLang="ru-RU">
                <a:latin typeface="Arial" panose="020B0604020202020204" pitchFamily="34" charset="0"/>
              </a:rPr>
              <a:pPr eaLnBrk="1" hangingPunct="1"/>
              <a:t>16</a:t>
            </a:fld>
            <a:endParaRPr lang="ru-RU" altLang="ru-RU">
              <a:latin typeface="Arial" panose="020B0604020202020204" pitchFamily="34" charset="0"/>
            </a:endParaRPr>
          </a:p>
        </p:txBody>
      </p:sp>
    </p:spTree>
  </p:cSld>
  <p:clrMapOvr>
    <a:masterClrMapping/>
  </p:clrMapOvr>
  <p:transition spd="med">
    <p:comb/>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p:txBody>
          <a:bodyPr>
            <a:normAutofit/>
          </a:bodyPr>
          <a:lstStyle/>
          <a:p>
            <a:pPr eaLnBrk="1" hangingPunct="1">
              <a:defRPr/>
            </a:pPr>
            <a:r>
              <a:rPr lang="ru-RU" sz="3100" b="1" smtClean="0">
                <a:solidFill>
                  <a:schemeClr val="hlink"/>
                </a:solidFill>
                <a:effectLst>
                  <a:outerShdw blurRad="38100" dist="38100" dir="2700000" algn="tl">
                    <a:srgbClr val="000000"/>
                  </a:outerShdw>
                </a:effectLst>
              </a:rPr>
              <a:t>Коррупционные преступления</a:t>
            </a:r>
            <a:r>
              <a:rPr lang="ru-RU" sz="3100" b="1" smtClean="0">
                <a:effectLst>
                  <a:outerShdw blurRad="38100" dist="38100" dir="2700000" algn="tl">
                    <a:srgbClr val="000000"/>
                  </a:outerShdw>
                </a:effectLst>
              </a:rPr>
              <a:t/>
            </a:r>
            <a:br>
              <a:rPr lang="ru-RU" sz="3100" b="1" smtClean="0">
                <a:effectLst>
                  <a:outerShdw blurRad="38100" dist="38100" dir="2700000" algn="tl">
                    <a:srgbClr val="000000"/>
                  </a:outerShdw>
                </a:effectLst>
              </a:rPr>
            </a:br>
            <a:endParaRPr lang="ru-RU" sz="3100" i="1" smtClean="0">
              <a:effectLst>
                <a:outerShdw blurRad="38100" dist="38100" dir="2700000" algn="tl">
                  <a:srgbClr val="000000"/>
                </a:outerShdw>
              </a:effectLst>
            </a:endParaRPr>
          </a:p>
        </p:txBody>
      </p:sp>
      <p:sp>
        <p:nvSpPr>
          <p:cNvPr id="3" name="Содержимое 2"/>
          <p:cNvSpPr>
            <a:spLocks noGrp="1"/>
          </p:cNvSpPr>
          <p:nvPr>
            <p:ph idx="4294967295"/>
          </p:nvPr>
        </p:nvSpPr>
        <p:spPr>
          <a:xfrm>
            <a:off x="611561" y="1700213"/>
            <a:ext cx="8286378" cy="4465637"/>
          </a:xfrm>
        </p:spPr>
        <p:txBody>
          <a:bodyPr>
            <a:normAutofit/>
          </a:bodyPr>
          <a:lstStyle/>
          <a:p>
            <a:pPr eaLnBrk="1" hangingPunct="1">
              <a:buFont typeface="Wingdings" panose="05000000000000000000" pitchFamily="2" charset="2"/>
              <a:buNone/>
              <a:defRPr/>
            </a:pPr>
            <a:r>
              <a:rPr lang="ru-RU" sz="2400" dirty="0" smtClean="0">
                <a:effectLst>
                  <a:outerShdw blurRad="38100" dist="38100" dir="2700000" algn="tl">
                    <a:srgbClr val="FFFFFF"/>
                  </a:outerShdw>
                </a:effectLst>
              </a:rPr>
              <a:t>	</a:t>
            </a:r>
          </a:p>
          <a:p>
            <a:pPr algn="just" eaLnBrk="1" hangingPunct="1">
              <a:buFont typeface="Wingdings" panose="05000000000000000000" pitchFamily="2" charset="2"/>
              <a:buNone/>
              <a:defRPr/>
            </a:pPr>
            <a:r>
              <a:rPr lang="ru-RU" sz="2400" dirty="0" smtClean="0">
                <a:effectLst>
                  <a:outerShdw blurRad="38100" dist="38100" dir="2700000" algn="tl">
                    <a:srgbClr val="FFFFFF"/>
                  </a:outerShdw>
                </a:effectLst>
              </a:rPr>
              <a:t>		</a:t>
            </a:r>
            <a:r>
              <a:rPr lang="ru-RU" sz="2400" dirty="0" smtClean="0">
                <a:latin typeface="+mj-lt"/>
              </a:rPr>
              <a:t>Перечень </a:t>
            </a:r>
            <a:r>
              <a:rPr lang="ru-RU" sz="2400" i="1" dirty="0" smtClean="0">
                <a:latin typeface="+mj-lt"/>
              </a:rPr>
              <a:t>преступлений</a:t>
            </a:r>
            <a:r>
              <a:rPr lang="ru-RU" sz="2400" dirty="0" smtClean="0">
                <a:latin typeface="+mj-lt"/>
              </a:rPr>
              <a:t>  </a:t>
            </a:r>
            <a:r>
              <a:rPr lang="ru-RU" sz="2400" i="1" dirty="0" smtClean="0">
                <a:latin typeface="+mj-lt"/>
              </a:rPr>
              <a:t>коррупционной направленности (№ 23)</a:t>
            </a:r>
            <a:r>
              <a:rPr lang="ru-RU" sz="2400" dirty="0" smtClean="0">
                <a:latin typeface="+mj-lt"/>
              </a:rPr>
              <a:t>, впервые утвержден Указанием Генеральной прокуратуры РФ и МВД России в апреле 2010 г. </a:t>
            </a:r>
          </a:p>
          <a:p>
            <a:pPr algn="just" eaLnBrk="1" hangingPunct="1">
              <a:buFont typeface="Wingdings" panose="05000000000000000000" pitchFamily="2" charset="2"/>
              <a:buNone/>
              <a:defRPr/>
            </a:pPr>
            <a:r>
              <a:rPr lang="ru-RU" sz="2400" dirty="0" smtClean="0">
                <a:latin typeface="+mj-lt"/>
              </a:rPr>
              <a:t>		В настоящее время действует в редакции от 01.02.2016 № 65/11 и  № 1 «О введении в действие Перечней статей Уголовного кодекса Российской Федерации, используемых при формировании статистической отчетности».</a:t>
            </a:r>
          </a:p>
          <a:p>
            <a:pPr algn="just" eaLnBrk="1" hangingPunct="1">
              <a:buFont typeface="Wingdings" panose="05000000000000000000" pitchFamily="2" charset="2"/>
              <a:buNone/>
              <a:defRPr/>
            </a:pPr>
            <a:endParaRPr lang="ru-RU" sz="1050" dirty="0" smtClean="0">
              <a:latin typeface="+mj-lt"/>
            </a:endParaRPr>
          </a:p>
        </p:txBody>
      </p:sp>
      <p:sp>
        <p:nvSpPr>
          <p:cNvPr id="4" name="Номер слайда 3"/>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A5F5FCDF-DE9C-42D6-AA6F-6CC919F70560}" type="slidenum">
              <a:rPr lang="ru-RU" altLang="ru-RU">
                <a:latin typeface="Arial" panose="020B0604020202020204" pitchFamily="34" charset="0"/>
              </a:rPr>
              <a:pPr eaLnBrk="1" hangingPunct="1"/>
              <a:t>17</a:t>
            </a:fld>
            <a:endParaRPr lang="ru-RU" altLang="ru-RU">
              <a:latin typeface="Arial" panose="020B0604020202020204" pitchFamily="34" charset="0"/>
            </a:endParaRPr>
          </a:p>
        </p:txBody>
      </p:sp>
    </p:spTree>
  </p:cSld>
  <p:clrMapOvr>
    <a:masterClrMapping/>
  </p:clrMapOvr>
  <p:transition spd="med">
    <p:comb/>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p:txBody>
          <a:bodyPr/>
          <a:lstStyle/>
          <a:p>
            <a:pPr eaLnBrk="1" hangingPunct="1"/>
            <a:r>
              <a:rPr lang="ru-RU" altLang="ru-RU" sz="2700" b="1" smtClean="0"/>
              <a:t>Общие критерии отнесения противоправных деяний к преступлениям коррупционной направленности</a:t>
            </a:r>
          </a:p>
        </p:txBody>
      </p:sp>
      <p:sp>
        <p:nvSpPr>
          <p:cNvPr id="20483" name="Rectangle 3"/>
          <p:cNvSpPr>
            <a:spLocks noGrp="1" noChangeArrowheads="1"/>
          </p:cNvSpPr>
          <p:nvPr>
            <p:ph type="body" idx="4294967295"/>
          </p:nvPr>
        </p:nvSpPr>
        <p:spPr>
          <a:xfrm>
            <a:off x="827088" y="1773239"/>
            <a:ext cx="7772400" cy="3095922"/>
          </a:xfrm>
        </p:spPr>
        <p:txBody>
          <a:bodyPr/>
          <a:lstStyle/>
          <a:p>
            <a:pPr algn="just" eaLnBrk="1" hangingPunct="1">
              <a:lnSpc>
                <a:spcPct val="80000"/>
              </a:lnSpc>
            </a:pPr>
            <a:r>
              <a:rPr lang="ru-RU" altLang="ru-RU" sz="2400" dirty="0" smtClean="0">
                <a:latin typeface="+mj-lt"/>
              </a:rPr>
              <a:t>наличие надлежащих субъектов уголовно наказуемого деяния (примечания к ст. 285, 201 УК РФ); </a:t>
            </a:r>
          </a:p>
          <a:p>
            <a:pPr algn="just" eaLnBrk="1" hangingPunct="1">
              <a:lnSpc>
                <a:spcPct val="80000"/>
              </a:lnSpc>
            </a:pPr>
            <a:r>
              <a:rPr lang="ru-RU" altLang="ru-RU" sz="2400" dirty="0" smtClean="0">
                <a:latin typeface="+mj-lt"/>
              </a:rPr>
              <a:t>связь деяния со служебным положением субъекта, отступлением от его прямых прав и обязанностей; </a:t>
            </a:r>
          </a:p>
          <a:p>
            <a:pPr algn="just" eaLnBrk="1" hangingPunct="1">
              <a:lnSpc>
                <a:spcPct val="80000"/>
              </a:lnSpc>
            </a:pPr>
            <a:r>
              <a:rPr lang="ru-RU" altLang="ru-RU" sz="2400" dirty="0" smtClean="0">
                <a:latin typeface="+mj-lt"/>
              </a:rPr>
              <a:t>обязательное наличие у субъекта корыстного мотива (деяние должно быть связано с получением имущественных прав и выгод для себя или для третьих лиц); </a:t>
            </a:r>
          </a:p>
          <a:p>
            <a:pPr algn="just" eaLnBrk="1" hangingPunct="1">
              <a:lnSpc>
                <a:spcPct val="80000"/>
              </a:lnSpc>
            </a:pPr>
            <a:r>
              <a:rPr lang="ru-RU" altLang="ru-RU" sz="2400" dirty="0" smtClean="0">
                <a:latin typeface="+mj-lt"/>
              </a:rPr>
              <a:t>совершение преступления только с прямым умыслом.</a:t>
            </a:r>
          </a:p>
        </p:txBody>
      </p:sp>
      <p:sp>
        <p:nvSpPr>
          <p:cNvPr id="4" name="Номер слайда 3"/>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307A7A7A-2D17-47E9-B7B5-435B841767E6}" type="slidenum">
              <a:rPr lang="ru-RU" altLang="ru-RU">
                <a:latin typeface="Arial" panose="020B0604020202020204" pitchFamily="34" charset="0"/>
              </a:rPr>
              <a:pPr eaLnBrk="1" hangingPunct="1"/>
              <a:t>18</a:t>
            </a:fld>
            <a:endParaRPr lang="ru-RU" altLang="ru-RU">
              <a:latin typeface="Arial" panose="020B0604020202020204" pitchFamily="34" charset="0"/>
            </a:endParaRPr>
          </a:p>
        </p:txBody>
      </p:sp>
    </p:spTree>
  </p:cSld>
  <p:clrMapOvr>
    <a:masterClrMapping/>
  </p:clrMapOvr>
  <p:transition spd="med">
    <p:comb/>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xfrm>
            <a:off x="755650" y="115888"/>
            <a:ext cx="8137525" cy="1296987"/>
          </a:xfrm>
        </p:spPr>
        <p:txBody>
          <a:bodyPr/>
          <a:lstStyle/>
          <a:p>
            <a:pPr algn="ctr" eaLnBrk="1" hangingPunct="1"/>
            <a:r>
              <a:rPr lang="ru-RU" altLang="ru-RU" sz="2000" smtClean="0"/>
              <a:t>Ответственность за коррупционные административные правонарушения предусмотренна в </a:t>
            </a:r>
            <a:r>
              <a:rPr lang="ru-RU" altLang="ru-RU" sz="2000" smtClean="0">
                <a:solidFill>
                  <a:schemeClr val="hlink"/>
                </a:solidFill>
              </a:rPr>
              <a:t>Кодексе Российской Федерации об административных правонарушениях (КоАП РФ)</a:t>
            </a:r>
          </a:p>
        </p:txBody>
      </p:sp>
      <p:sp>
        <p:nvSpPr>
          <p:cNvPr id="21507" name="Rectangle 3"/>
          <p:cNvSpPr>
            <a:spLocks noGrp="1" noChangeArrowheads="1"/>
          </p:cNvSpPr>
          <p:nvPr>
            <p:ph type="body" idx="4294967295"/>
          </p:nvPr>
        </p:nvSpPr>
        <p:spPr>
          <a:xfrm>
            <a:off x="827088" y="1484785"/>
            <a:ext cx="7777162" cy="3456384"/>
          </a:xfrm>
        </p:spPr>
        <p:txBody>
          <a:bodyPr/>
          <a:lstStyle/>
          <a:p>
            <a:pPr algn="just" eaLnBrk="1" hangingPunct="1">
              <a:buFont typeface="Wingdings" panose="05000000000000000000" pitchFamily="2" charset="2"/>
              <a:buNone/>
            </a:pPr>
            <a:r>
              <a:rPr lang="ru-RU" altLang="ru-RU" dirty="0" smtClean="0"/>
              <a:t>		</a:t>
            </a:r>
            <a:r>
              <a:rPr lang="ru-RU" altLang="ru-RU" sz="2400" u="sng" dirty="0" smtClean="0">
                <a:latin typeface="+mj-lt"/>
              </a:rPr>
              <a:t>Ч. 1. ст. 2.1. КоАП РФ:</a:t>
            </a:r>
            <a:r>
              <a:rPr lang="ru-RU" altLang="ru-RU" sz="2400" dirty="0" smtClean="0">
                <a:latin typeface="+mj-lt"/>
              </a:rPr>
              <a:t> </a:t>
            </a:r>
          </a:p>
          <a:p>
            <a:pPr algn="just" eaLnBrk="1" hangingPunct="1">
              <a:buFont typeface="Wingdings" panose="05000000000000000000" pitchFamily="2" charset="2"/>
              <a:buNone/>
            </a:pPr>
            <a:r>
              <a:rPr lang="ru-RU" altLang="ru-RU" sz="2400" dirty="0" smtClean="0">
                <a:latin typeface="+mj-lt"/>
              </a:rPr>
              <a:t>		</a:t>
            </a:r>
            <a:r>
              <a:rPr lang="ru-RU" altLang="ru-RU" sz="2400" dirty="0" smtClean="0">
                <a:solidFill>
                  <a:schemeClr val="hlink"/>
                </a:solidFill>
                <a:latin typeface="+mj-lt"/>
              </a:rPr>
              <a:t>Административным правонарушением</a:t>
            </a:r>
            <a:r>
              <a:rPr lang="ru-RU" altLang="ru-RU" sz="2400" dirty="0" smtClean="0">
                <a:latin typeface="+mj-lt"/>
              </a:rPr>
              <a:t> признается противоправное, виновное действие (бездействие) физического или юридического лица, за которое настоящим Кодексом или законами субъектов Российской Федерации об административных правонарушениях установлена административная ответственность.</a:t>
            </a:r>
          </a:p>
        </p:txBody>
      </p:sp>
      <p:sp>
        <p:nvSpPr>
          <p:cNvPr id="4" name="Номер слайда 3"/>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A46AAF75-2B54-46AC-88A1-54CD5AFF5A17}" type="slidenum">
              <a:rPr lang="ru-RU" altLang="ru-RU">
                <a:latin typeface="Arial" panose="020B0604020202020204" pitchFamily="34" charset="0"/>
              </a:rPr>
              <a:pPr eaLnBrk="1" hangingPunct="1"/>
              <a:t>19</a:t>
            </a:fld>
            <a:endParaRPr lang="ru-RU" altLang="ru-RU">
              <a:latin typeface="Arial" panose="020B0604020202020204" pitchFamily="34" charset="0"/>
            </a:endParaRPr>
          </a:p>
        </p:txBody>
      </p:sp>
    </p:spTree>
  </p:cSld>
  <p:clrMapOvr>
    <a:masterClrMapping/>
  </p:clrMapOvr>
  <p:transition spd="med">
    <p:comb/>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395288" y="1584289"/>
            <a:ext cx="8640762" cy="441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58775" indent="450850"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just" eaLnBrk="1" hangingPunct="1">
              <a:spcAft>
                <a:spcPct val="30000"/>
              </a:spcAft>
            </a:pPr>
            <a:r>
              <a:rPr lang="ru-RU" altLang="ru-RU" sz="1900" dirty="0"/>
              <a:t>	</a:t>
            </a:r>
            <a:r>
              <a:rPr lang="ru-RU" altLang="ru-RU" sz="1900" dirty="0" smtClean="0">
                <a:latin typeface="+mj-lt"/>
              </a:rPr>
              <a:t>1</a:t>
            </a:r>
            <a:r>
              <a:rPr lang="ru-RU" altLang="ru-RU" sz="1900" dirty="0">
                <a:latin typeface="+mj-lt"/>
              </a:rPr>
              <a:t>. Понятие и основные признаки правонарушения коррупционного характера в системе государственной службы</a:t>
            </a:r>
            <a:r>
              <a:rPr lang="ru-RU" altLang="ru-RU" sz="1900" dirty="0" smtClean="0">
                <a:latin typeface="+mj-lt"/>
              </a:rPr>
              <a:t>. </a:t>
            </a:r>
          </a:p>
          <a:p>
            <a:pPr algn="just" eaLnBrk="1" hangingPunct="1">
              <a:spcAft>
                <a:spcPct val="30000"/>
              </a:spcAft>
            </a:pPr>
            <a:r>
              <a:rPr lang="ru-RU" altLang="ru-RU" sz="1900" dirty="0">
                <a:latin typeface="+mj-lt"/>
              </a:rPr>
              <a:t>	2. Основные виды и классификация правонарушений коррупционного характера в системе государственной службы</a:t>
            </a:r>
            <a:r>
              <a:rPr lang="ru-RU" altLang="ru-RU" sz="1900" dirty="0" smtClean="0">
                <a:latin typeface="+mj-lt"/>
              </a:rPr>
              <a:t>.</a:t>
            </a:r>
          </a:p>
          <a:p>
            <a:pPr algn="just" eaLnBrk="1" hangingPunct="1">
              <a:spcAft>
                <a:spcPct val="30000"/>
              </a:spcAft>
            </a:pPr>
            <a:r>
              <a:rPr lang="ru-RU" altLang="ru-RU" sz="1900" dirty="0">
                <a:latin typeface="+mj-lt"/>
              </a:rPr>
              <a:t>	3. Типичные правонарушения коррупционной направленности, выявляемые в сфере государственной службы</a:t>
            </a:r>
            <a:r>
              <a:rPr lang="ru-RU" altLang="ru-RU" sz="1900" dirty="0" smtClean="0">
                <a:latin typeface="+mj-lt"/>
              </a:rPr>
              <a:t>.</a:t>
            </a:r>
          </a:p>
          <a:p>
            <a:pPr algn="just" eaLnBrk="1" hangingPunct="1">
              <a:spcAft>
                <a:spcPct val="30000"/>
              </a:spcAft>
            </a:pPr>
            <a:r>
              <a:rPr lang="ru-RU" altLang="ru-RU" sz="1900" dirty="0">
                <a:latin typeface="+mj-lt"/>
              </a:rPr>
              <a:t>	4. Административная ответственность за коррупционные </a:t>
            </a:r>
            <a:r>
              <a:rPr lang="ru-RU" altLang="ru-RU" sz="1900" dirty="0" smtClean="0">
                <a:latin typeface="+mj-lt"/>
              </a:rPr>
              <a:t>правонарушения.</a:t>
            </a:r>
          </a:p>
          <a:p>
            <a:pPr algn="just" eaLnBrk="1" hangingPunct="1">
              <a:spcAft>
                <a:spcPct val="30000"/>
              </a:spcAft>
            </a:pPr>
            <a:r>
              <a:rPr lang="ru-RU" altLang="ru-RU" sz="1900" dirty="0">
                <a:latin typeface="+mj-lt"/>
              </a:rPr>
              <a:t>	5. Дисциплинарная ответственность за коррупционные правонарушения. </a:t>
            </a:r>
          </a:p>
          <a:p>
            <a:pPr algn="just" eaLnBrk="1" hangingPunct="1">
              <a:spcAft>
                <a:spcPct val="30000"/>
              </a:spcAft>
            </a:pPr>
            <a:r>
              <a:rPr lang="ru-RU" altLang="ru-RU" sz="1900" dirty="0">
                <a:latin typeface="+mj-lt"/>
              </a:rPr>
              <a:t>	6. Гражданско-правовая ответственность за коррупционные правонарушения.</a:t>
            </a:r>
          </a:p>
          <a:p>
            <a:pPr algn="just" eaLnBrk="1" hangingPunct="1">
              <a:spcAft>
                <a:spcPct val="30000"/>
              </a:spcAft>
            </a:pPr>
            <a:r>
              <a:rPr lang="ru-RU" altLang="ru-RU" sz="1900" dirty="0">
                <a:latin typeface="+mj-lt"/>
              </a:rPr>
              <a:t>	7. Существующие проблемы применения мер ответственности за коррупционные правонарушения и возможные пути решения. </a:t>
            </a:r>
          </a:p>
        </p:txBody>
      </p:sp>
      <p:sp>
        <p:nvSpPr>
          <p:cNvPr id="4099" name="Rectangle 4"/>
          <p:cNvSpPr>
            <a:spLocks noChangeArrowheads="1"/>
          </p:cNvSpPr>
          <p:nvPr/>
        </p:nvSpPr>
        <p:spPr bwMode="auto">
          <a:xfrm>
            <a:off x="827088" y="476250"/>
            <a:ext cx="7921625" cy="919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r>
              <a:rPr lang="ru-RU" altLang="ru-RU" sz="2900" b="1" dirty="0">
                <a:solidFill>
                  <a:schemeClr val="hlink"/>
                </a:solidFill>
                <a:latin typeface="Times New Roman" panose="02020603050405020304" pitchFamily="18" charset="0"/>
              </a:rPr>
              <a:t>Вопросы:</a:t>
            </a:r>
          </a:p>
        </p:txBody>
      </p:sp>
      <p:sp>
        <p:nvSpPr>
          <p:cNvPr id="4" name="Номер слайда 3"/>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1E2BC9C9-8B83-4583-81B3-C425455D8DCA}" type="slidenum">
              <a:rPr lang="ru-RU" altLang="ru-RU">
                <a:latin typeface="Arial" panose="020B0604020202020204" pitchFamily="34" charset="0"/>
              </a:rPr>
              <a:pPr eaLnBrk="1" hangingPunct="1"/>
              <a:t>2</a:t>
            </a:fld>
            <a:endParaRPr lang="ru-RU" altLang="ru-RU">
              <a:latin typeface="Arial" panose="020B0604020202020204" pitchFamily="34" charset="0"/>
            </a:endParaRPr>
          </a:p>
        </p:txBody>
      </p:sp>
    </p:spTree>
  </p:cSld>
  <p:clrMapOvr>
    <a:masterClrMapping/>
  </p:clrMapOvr>
  <p:transition spd="med">
    <p:comb/>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a:xfrm>
            <a:off x="971550" y="260350"/>
            <a:ext cx="7010400" cy="1295400"/>
          </a:xfrm>
        </p:spPr>
        <p:txBody>
          <a:bodyPr/>
          <a:lstStyle/>
          <a:p>
            <a:pPr algn="ctr" eaLnBrk="1" hangingPunct="1"/>
            <a:r>
              <a:rPr lang="ru-RU" altLang="ru-RU" sz="2700" smtClean="0">
                <a:solidFill>
                  <a:schemeClr val="tx1"/>
                </a:solidFill>
              </a:rPr>
              <a:t>Статья 4.5. КоАП РФ</a:t>
            </a:r>
            <a:br>
              <a:rPr lang="ru-RU" altLang="ru-RU" sz="2700" smtClean="0">
                <a:solidFill>
                  <a:schemeClr val="tx1"/>
                </a:solidFill>
              </a:rPr>
            </a:br>
            <a:r>
              <a:rPr lang="ru-RU" altLang="ru-RU" sz="2700" smtClean="0">
                <a:solidFill>
                  <a:schemeClr val="tx1"/>
                </a:solidFill>
              </a:rPr>
              <a:t> </a:t>
            </a:r>
            <a:r>
              <a:rPr lang="ru-RU" altLang="ru-RU" sz="2700" smtClean="0">
                <a:solidFill>
                  <a:schemeClr val="hlink"/>
                </a:solidFill>
              </a:rPr>
              <a:t>Давность привлечения к административной ответственности</a:t>
            </a:r>
          </a:p>
        </p:txBody>
      </p:sp>
      <p:sp>
        <p:nvSpPr>
          <p:cNvPr id="22531" name="Rectangle 3"/>
          <p:cNvSpPr>
            <a:spLocks noGrp="1" noChangeArrowheads="1"/>
          </p:cNvSpPr>
          <p:nvPr>
            <p:ph type="body" idx="4294967295"/>
          </p:nvPr>
        </p:nvSpPr>
        <p:spPr>
          <a:xfrm>
            <a:off x="323850" y="2565400"/>
            <a:ext cx="8496300" cy="3746500"/>
          </a:xfrm>
        </p:spPr>
        <p:txBody>
          <a:bodyPr/>
          <a:lstStyle/>
          <a:p>
            <a:pPr eaLnBrk="1" hangingPunct="1">
              <a:buFont typeface="Wingdings" panose="05000000000000000000" pitchFamily="2" charset="2"/>
              <a:buNone/>
            </a:pPr>
            <a:r>
              <a:rPr lang="ru-RU" altLang="ru-RU" smtClean="0"/>
              <a:t>		</a:t>
            </a:r>
            <a:endParaRPr lang="ru-RU" altLang="ru-RU" sz="2400" smtClean="0"/>
          </a:p>
        </p:txBody>
      </p:sp>
      <p:sp>
        <p:nvSpPr>
          <p:cNvPr id="22532" name="Rectangle 4"/>
          <p:cNvSpPr>
            <a:spLocks noChangeArrowheads="1"/>
          </p:cNvSpPr>
          <p:nvPr/>
        </p:nvSpPr>
        <p:spPr bwMode="auto">
          <a:xfrm>
            <a:off x="790575" y="1773238"/>
            <a:ext cx="8102600" cy="4370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endParaRPr lang="ru-RU" altLang="ru-RU" dirty="0"/>
          </a:p>
          <a:p>
            <a:pPr algn="just" eaLnBrk="1" hangingPunct="1">
              <a:buFontTx/>
              <a:buAutoNum type="arabicPeriod"/>
            </a:pPr>
            <a:r>
              <a:rPr lang="ru-RU" altLang="ru-RU" dirty="0">
                <a:latin typeface="+mj-lt"/>
              </a:rPr>
              <a:t>Постановление по делу об административном правонарушении </a:t>
            </a:r>
            <a:r>
              <a:rPr lang="ru-RU" altLang="ru-RU" u="sng" dirty="0">
                <a:latin typeface="+mj-lt"/>
              </a:rPr>
              <a:t>не может быть вынесено по истечении</a:t>
            </a:r>
            <a:r>
              <a:rPr lang="ru-RU" altLang="ru-RU" dirty="0">
                <a:latin typeface="+mj-lt"/>
              </a:rPr>
              <a:t> </a:t>
            </a:r>
            <a:r>
              <a:rPr lang="ru-RU" altLang="ru-RU" b="1" u="sng" dirty="0">
                <a:latin typeface="+mj-lt"/>
              </a:rPr>
              <a:t>двух месяцев</a:t>
            </a:r>
            <a:r>
              <a:rPr lang="ru-RU" altLang="ru-RU" dirty="0">
                <a:latin typeface="+mj-lt"/>
              </a:rPr>
              <a:t> (по делу об административном правонарушении, рассматриваемому судьей, - по истечении </a:t>
            </a:r>
            <a:r>
              <a:rPr lang="ru-RU" altLang="ru-RU" b="1" u="sng" dirty="0">
                <a:latin typeface="+mj-lt"/>
              </a:rPr>
              <a:t>трех месяцев</a:t>
            </a:r>
            <a:r>
              <a:rPr lang="ru-RU" altLang="ru-RU" dirty="0">
                <a:latin typeface="+mj-lt"/>
              </a:rPr>
              <a:t>) со дня совершения административного правонарушения, за нарушение законодательства Российской Федерации </a:t>
            </a:r>
            <a:r>
              <a:rPr lang="ru-RU" altLang="ru-RU" dirty="0" smtClean="0">
                <a:latin typeface="+mj-lt"/>
              </a:rPr>
              <a:t>….</a:t>
            </a:r>
          </a:p>
          <a:p>
            <a:pPr algn="just" eaLnBrk="1" hangingPunct="1"/>
            <a:r>
              <a:rPr lang="ru-RU" altLang="ru-RU" dirty="0" smtClean="0">
                <a:latin typeface="+mj-lt"/>
              </a:rPr>
              <a:t>     </a:t>
            </a:r>
            <a:r>
              <a:rPr lang="ru-RU" altLang="ru-RU" sz="2000" b="1" u="sng" dirty="0">
                <a:latin typeface="+mj-lt"/>
              </a:rPr>
              <a:t>о противодействии коррупции - по истечении </a:t>
            </a:r>
            <a:r>
              <a:rPr lang="ru-RU" altLang="ru-RU" sz="2000" b="1" u="sng" dirty="0">
                <a:solidFill>
                  <a:schemeClr val="hlink"/>
                </a:solidFill>
                <a:latin typeface="+mj-lt"/>
              </a:rPr>
              <a:t>шести лет</a:t>
            </a:r>
            <a:r>
              <a:rPr lang="ru-RU" altLang="ru-RU" sz="2000" b="1" u="sng" dirty="0">
                <a:latin typeface="+mj-lt"/>
              </a:rPr>
              <a:t> со дня совершения административного правонарушения</a:t>
            </a:r>
            <a:r>
              <a:rPr lang="ru-RU" altLang="ru-RU" sz="2000" b="1" dirty="0">
                <a:latin typeface="+mj-lt"/>
              </a:rPr>
              <a:t>.</a:t>
            </a:r>
          </a:p>
          <a:p>
            <a:pPr algn="just" eaLnBrk="1" hangingPunct="1"/>
            <a:endParaRPr lang="ru-RU" altLang="ru-RU" dirty="0">
              <a:latin typeface="+mj-lt"/>
            </a:endParaRPr>
          </a:p>
          <a:p>
            <a:pPr algn="just" eaLnBrk="1" hangingPunct="1"/>
            <a:r>
              <a:rPr lang="ru-RU" altLang="ru-RU" dirty="0">
                <a:latin typeface="+mj-lt"/>
              </a:rPr>
              <a:t>2. При длящемся административном правонарушении сроки, предусмотренные частью 1 настоящей статьи, начинают исчисляться </a:t>
            </a:r>
            <a:r>
              <a:rPr lang="ru-RU" altLang="ru-RU" u="sng" dirty="0">
                <a:latin typeface="+mj-lt"/>
              </a:rPr>
              <a:t>со дня обнаружения административного правонарушения</a:t>
            </a:r>
            <a:r>
              <a:rPr lang="ru-RU" altLang="ru-RU" dirty="0">
                <a:latin typeface="+mj-lt"/>
              </a:rPr>
              <a:t>.</a:t>
            </a:r>
          </a:p>
          <a:p>
            <a:pPr algn="just" eaLnBrk="1" hangingPunct="1"/>
            <a:endParaRPr lang="ru-RU" altLang="ru-RU" sz="2000" b="1" dirty="0">
              <a:latin typeface="+mj-lt"/>
            </a:endParaRPr>
          </a:p>
          <a:p>
            <a:pPr eaLnBrk="1" hangingPunct="1">
              <a:buFontTx/>
              <a:buAutoNum type="arabicPeriod"/>
            </a:pPr>
            <a:endParaRPr lang="ru-RU" altLang="ru-RU" sz="2000" b="1" dirty="0"/>
          </a:p>
          <a:p>
            <a:pPr eaLnBrk="1" hangingPunct="1"/>
            <a:endParaRPr lang="ru-RU" altLang="ru-RU" dirty="0"/>
          </a:p>
        </p:txBody>
      </p:sp>
      <p:sp>
        <p:nvSpPr>
          <p:cNvPr id="5" name="Номер слайда 4"/>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491F6E3F-F3D6-4499-A069-A93FE2737B23}" type="slidenum">
              <a:rPr lang="ru-RU" altLang="ru-RU">
                <a:latin typeface="Arial" panose="020B0604020202020204" pitchFamily="34" charset="0"/>
              </a:rPr>
              <a:pPr eaLnBrk="1" hangingPunct="1"/>
              <a:t>20</a:t>
            </a:fld>
            <a:endParaRPr lang="ru-RU" altLang="ru-RU">
              <a:latin typeface="Arial" panose="020B0604020202020204" pitchFamily="34" charset="0"/>
            </a:endParaRPr>
          </a:p>
        </p:txBody>
      </p:sp>
    </p:spTree>
  </p:cSld>
  <p:clrMapOvr>
    <a:masterClrMapping/>
  </p:clrMapOvr>
  <p:transition spd="med">
    <p:comb/>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a:xfrm>
            <a:off x="971550" y="188913"/>
            <a:ext cx="7010400" cy="1295400"/>
          </a:xfrm>
        </p:spPr>
        <p:txBody>
          <a:bodyPr/>
          <a:lstStyle/>
          <a:p>
            <a:pPr eaLnBrk="1" hangingPunct="1"/>
            <a:r>
              <a:rPr lang="ru-RU" altLang="ru-RU" sz="2400" b="1" smtClean="0">
                <a:solidFill>
                  <a:schemeClr val="hlink"/>
                </a:solidFill>
              </a:rPr>
              <a:t>Коррупционные административные правонарушения, могут содержать следующие элементы коррупции:</a:t>
            </a:r>
          </a:p>
        </p:txBody>
      </p:sp>
      <p:sp>
        <p:nvSpPr>
          <p:cNvPr id="23555" name="Rectangle 3"/>
          <p:cNvSpPr>
            <a:spLocks noGrp="1" noChangeArrowheads="1"/>
          </p:cNvSpPr>
          <p:nvPr>
            <p:ph type="body" idx="4294967295"/>
          </p:nvPr>
        </p:nvSpPr>
        <p:spPr>
          <a:xfrm>
            <a:off x="468313" y="2276475"/>
            <a:ext cx="8496300" cy="4179888"/>
          </a:xfrm>
        </p:spPr>
        <p:txBody>
          <a:bodyPr/>
          <a:lstStyle/>
          <a:p>
            <a:pPr algn="just" eaLnBrk="1" hangingPunct="1"/>
            <a:r>
              <a:rPr lang="ru-RU" altLang="ru-RU" sz="2400" i="1" dirty="0" smtClean="0">
                <a:solidFill>
                  <a:schemeClr val="hlink"/>
                </a:solidFill>
                <a:latin typeface="+mj-lt"/>
              </a:rPr>
              <a:t>подкуп</a:t>
            </a:r>
            <a:r>
              <a:rPr lang="ru-RU" altLang="ru-RU" sz="2400" dirty="0" smtClean="0">
                <a:latin typeface="+mj-lt"/>
              </a:rPr>
              <a:t> (например, ст. 5.16. Подкуп избирателей, участников референдума …; ст. 19.28. Незаконное вознаграждение от имени юридического лица),</a:t>
            </a:r>
          </a:p>
          <a:p>
            <a:pPr algn="just" eaLnBrk="1" hangingPunct="1"/>
            <a:r>
              <a:rPr lang="ru-RU" altLang="ru-RU" sz="2400" i="1" dirty="0" smtClean="0">
                <a:solidFill>
                  <a:schemeClr val="hlink"/>
                </a:solidFill>
                <a:latin typeface="+mj-lt"/>
              </a:rPr>
              <a:t>использование служебного положения</a:t>
            </a:r>
            <a:r>
              <a:rPr lang="ru-RU" altLang="ru-RU" sz="2400" dirty="0" smtClean="0">
                <a:latin typeface="+mj-lt"/>
              </a:rPr>
              <a:t> (ст. 5.45. Использование преимуществ должностного или служебного положения в период избирательной кампании, кампании референдума; ст. 14.9. Ограничение конкуренции органами власти, органами местного самоуправления), </a:t>
            </a:r>
          </a:p>
        </p:txBody>
      </p:sp>
      <p:sp>
        <p:nvSpPr>
          <p:cNvPr id="4" name="Номер слайда 3"/>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F9138616-D85E-4811-B165-6F775263F50F}" type="slidenum">
              <a:rPr lang="ru-RU" altLang="ru-RU">
                <a:latin typeface="Arial" panose="020B0604020202020204" pitchFamily="34" charset="0"/>
              </a:rPr>
              <a:pPr eaLnBrk="1" hangingPunct="1"/>
              <a:t>21</a:t>
            </a:fld>
            <a:endParaRPr lang="ru-RU" altLang="ru-RU">
              <a:latin typeface="Arial" panose="020B0604020202020204" pitchFamily="34" charset="0"/>
            </a:endParaRPr>
          </a:p>
        </p:txBody>
      </p:sp>
    </p:spTree>
  </p:cSld>
  <p:clrMapOvr>
    <a:masterClrMapping/>
  </p:clrMapOvr>
  <p:transition spd="med">
    <p:comb/>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ru-RU" altLang="ru-RU" sz="2300" b="1" smtClean="0"/>
              <a:t>1. Кодекс РФ об административных правонарушениях предусматривает ответственность за нарушения норм, установленных в целях предупреждения коррупции:</a:t>
            </a:r>
          </a:p>
        </p:txBody>
      </p:sp>
      <p:sp>
        <p:nvSpPr>
          <p:cNvPr id="24579" name="Rectangle 3"/>
          <p:cNvSpPr>
            <a:spLocks noGrp="1" noChangeArrowheads="1"/>
          </p:cNvSpPr>
          <p:nvPr>
            <p:ph type="body" idx="1"/>
          </p:nvPr>
        </p:nvSpPr>
        <p:spPr>
          <a:xfrm>
            <a:off x="755650" y="1844675"/>
            <a:ext cx="8075613" cy="4114800"/>
          </a:xfrm>
        </p:spPr>
        <p:txBody>
          <a:bodyPr/>
          <a:lstStyle/>
          <a:p>
            <a:pPr algn="just" eaLnBrk="1" hangingPunct="1"/>
            <a:r>
              <a:rPr lang="ru-RU" altLang="ru-RU" sz="1800" dirty="0" smtClean="0">
                <a:latin typeface="+mj-lt"/>
              </a:rPr>
              <a:t>- ст. 5.16 (Подкуп избирателей, участников референдума либо осуществление в период избирательной кампании, кампании референдума благотворительной деятельности с нарушением законодательства о выборах и референдумах);</a:t>
            </a:r>
          </a:p>
          <a:p>
            <a:pPr algn="just" eaLnBrk="1" hangingPunct="1"/>
            <a:r>
              <a:rPr lang="ru-RU" altLang="ru-RU" sz="1800" dirty="0" smtClean="0">
                <a:latin typeface="+mj-lt"/>
              </a:rPr>
              <a:t>- ст. 5.18 (Незаконное использование денежных средств при финансировании избирательной кампании кандидата, избирательного объединения, деятельности инициативной группы по проведению референдума, иной группы участников референдума); </a:t>
            </a:r>
          </a:p>
          <a:p>
            <a:pPr algn="just" eaLnBrk="1" hangingPunct="1"/>
            <a:r>
              <a:rPr lang="ru-RU" altLang="ru-RU" sz="1800" dirty="0" smtClean="0">
                <a:latin typeface="+mj-lt"/>
              </a:rPr>
              <a:t>- ст. 5.19 (Использование незаконной материальной поддержки при финансировании избирательной кампании, кампании референдума);</a:t>
            </a:r>
          </a:p>
          <a:p>
            <a:pPr algn="just" eaLnBrk="1" hangingPunct="1"/>
            <a:r>
              <a:rPr lang="ru-RU" altLang="ru-RU" sz="1800" dirty="0" smtClean="0">
                <a:latin typeface="+mj-lt"/>
              </a:rPr>
              <a:t>- ст. 5.20 (Незаконное финансирование избирательной кампании, кампании референдума, оказание запрещенной законом материальной поддержки, связанные с проведением выборов, референдума выполнение работ, оказание услуг, реализация товаров бесплатно или по необоснованно заниженным (завышенным) расценкам);</a:t>
            </a:r>
          </a:p>
        </p:txBody>
      </p:sp>
      <p:sp>
        <p:nvSpPr>
          <p:cNvPr id="4" name="Номер слайда 3"/>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B4F16332-7723-431B-B85E-52305ABE8653}" type="slidenum">
              <a:rPr lang="ru-RU" altLang="ru-RU">
                <a:latin typeface="Arial" panose="020B0604020202020204" pitchFamily="34" charset="0"/>
              </a:rPr>
              <a:pPr eaLnBrk="1" hangingPunct="1"/>
              <a:t>22</a:t>
            </a:fld>
            <a:endParaRPr lang="ru-RU" altLang="ru-RU">
              <a:latin typeface="Arial" panose="020B0604020202020204" pitchFamily="34" charset="0"/>
            </a:endParaRPr>
          </a:p>
        </p:txBody>
      </p:sp>
    </p:spTree>
  </p:cSld>
  <p:clrMapOvr>
    <a:masterClrMapping/>
  </p:clrMapOvr>
  <p:transition spd="med">
    <p:comb/>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body" idx="1"/>
          </p:nvPr>
        </p:nvSpPr>
        <p:spPr>
          <a:xfrm>
            <a:off x="755650" y="2060575"/>
            <a:ext cx="8208963" cy="4114800"/>
          </a:xfrm>
        </p:spPr>
        <p:txBody>
          <a:bodyPr/>
          <a:lstStyle/>
          <a:p>
            <a:pPr algn="just" eaLnBrk="1" hangingPunct="1">
              <a:lnSpc>
                <a:spcPct val="80000"/>
              </a:lnSpc>
              <a:spcAft>
                <a:spcPct val="20000"/>
              </a:spcAft>
            </a:pPr>
            <a:r>
              <a:rPr lang="ru-RU" altLang="ru-RU" sz="1800" dirty="0" smtClean="0">
                <a:latin typeface="+mj-lt"/>
              </a:rPr>
              <a:t>- ст. 5.45 (Использование преимуществ должностного или служебного положения в период избирательной кампании, кампании референдума);</a:t>
            </a:r>
          </a:p>
          <a:p>
            <a:pPr algn="just" eaLnBrk="1" hangingPunct="1">
              <a:lnSpc>
                <a:spcPct val="80000"/>
              </a:lnSpc>
              <a:spcAft>
                <a:spcPct val="20000"/>
              </a:spcAft>
            </a:pPr>
            <a:r>
              <a:rPr lang="ru-RU" altLang="ru-RU" sz="1800" dirty="0" smtClean="0">
                <a:latin typeface="+mj-lt"/>
              </a:rPr>
              <a:t>- ч. 1, 4 ст. 14.35 (Нарушение законодательства о государственном кадастровом учете недвижимого имущества и кадастровой деятельности);</a:t>
            </a:r>
          </a:p>
          <a:p>
            <a:pPr algn="just" eaLnBrk="1" hangingPunct="1">
              <a:lnSpc>
                <a:spcPct val="80000"/>
              </a:lnSpc>
              <a:spcAft>
                <a:spcPct val="20000"/>
              </a:spcAft>
            </a:pPr>
            <a:r>
              <a:rPr lang="ru-RU" altLang="ru-RU" sz="1800" dirty="0" smtClean="0">
                <a:latin typeface="+mj-lt"/>
              </a:rPr>
              <a:t>- ст. 14.9 (Ограничение конкуренции органами власти, органами местного самоуправления);</a:t>
            </a:r>
          </a:p>
          <a:p>
            <a:pPr algn="just" eaLnBrk="1" hangingPunct="1">
              <a:lnSpc>
                <a:spcPct val="80000"/>
              </a:lnSpc>
              <a:spcAft>
                <a:spcPct val="20000"/>
              </a:spcAft>
            </a:pPr>
            <a:r>
              <a:rPr lang="ru-RU" altLang="ru-RU" sz="1800" dirty="0" smtClean="0">
                <a:latin typeface="+mj-lt"/>
              </a:rPr>
              <a:t>- ст. 15.14 (Нецелевое использование бюджетных средств и средств государственных внебюджетных фондов);</a:t>
            </a:r>
          </a:p>
          <a:p>
            <a:pPr algn="just" eaLnBrk="1" hangingPunct="1">
              <a:lnSpc>
                <a:spcPct val="80000"/>
              </a:lnSpc>
              <a:spcAft>
                <a:spcPct val="20000"/>
              </a:spcAft>
            </a:pPr>
            <a:r>
              <a:rPr lang="ru-RU" altLang="ru-RU" sz="1800" dirty="0" smtClean="0">
                <a:latin typeface="+mj-lt"/>
              </a:rPr>
              <a:t>- ст. 15.21 (Использование служебной информации на рынке ценных бумаг);</a:t>
            </a:r>
          </a:p>
          <a:p>
            <a:pPr algn="just" eaLnBrk="1" hangingPunct="1">
              <a:lnSpc>
                <a:spcPct val="80000"/>
              </a:lnSpc>
              <a:spcAft>
                <a:spcPct val="20000"/>
              </a:spcAft>
            </a:pPr>
            <a:r>
              <a:rPr lang="ru-RU" altLang="ru-RU" sz="1800" dirty="0" smtClean="0">
                <a:solidFill>
                  <a:schemeClr val="hlink"/>
                </a:solidFill>
                <a:latin typeface="+mj-lt"/>
              </a:rPr>
              <a:t>- ст. 19.28 (Незаконное вознаграждение от имени юридического лица);</a:t>
            </a:r>
          </a:p>
          <a:p>
            <a:pPr algn="just" eaLnBrk="1" hangingPunct="1">
              <a:lnSpc>
                <a:spcPct val="80000"/>
              </a:lnSpc>
              <a:spcAft>
                <a:spcPct val="20000"/>
              </a:spcAft>
            </a:pPr>
            <a:r>
              <a:rPr lang="ru-RU" altLang="ru-RU" sz="1800" dirty="0" smtClean="0">
                <a:solidFill>
                  <a:schemeClr val="hlink"/>
                </a:solidFill>
                <a:latin typeface="+mj-lt"/>
              </a:rPr>
              <a:t>- ст. 19.29 (Незаконное привлечение к трудовой деятельности государственного служащего (бывшего государственного служащего)).</a:t>
            </a:r>
          </a:p>
        </p:txBody>
      </p:sp>
      <p:sp>
        <p:nvSpPr>
          <p:cNvPr id="25603" name="Rectangle 5"/>
          <p:cNvSpPr>
            <a:spLocks noGrp="1" noChangeArrowheads="1"/>
          </p:cNvSpPr>
          <p:nvPr>
            <p:ph type="title"/>
          </p:nvPr>
        </p:nvSpPr>
        <p:spPr>
          <a:noFill/>
        </p:spPr>
        <p:txBody>
          <a:bodyPr/>
          <a:lstStyle/>
          <a:p>
            <a:pPr eaLnBrk="1" hangingPunct="1"/>
            <a:r>
              <a:rPr lang="ru-RU" altLang="ru-RU" sz="2400" b="1" smtClean="0"/>
              <a:t>1. Кодекс РФ об административных правонарушениях предусматривает ответственность за нарушения норм, установленных в целях предупреждения коррупции:</a:t>
            </a:r>
          </a:p>
        </p:txBody>
      </p:sp>
      <p:sp>
        <p:nvSpPr>
          <p:cNvPr id="4" name="Номер слайда 3"/>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0ACFAB18-DF26-45E7-A29D-65A3815B2BA6}" type="slidenum">
              <a:rPr lang="ru-RU" altLang="ru-RU">
                <a:latin typeface="Arial" panose="020B0604020202020204" pitchFamily="34" charset="0"/>
              </a:rPr>
              <a:pPr eaLnBrk="1" hangingPunct="1"/>
              <a:t>23</a:t>
            </a:fld>
            <a:endParaRPr lang="ru-RU" altLang="ru-RU">
              <a:latin typeface="Arial" panose="020B0604020202020204" pitchFamily="34" charset="0"/>
            </a:endParaRPr>
          </a:p>
        </p:txBody>
      </p:sp>
    </p:spTree>
  </p:cSld>
  <p:clrMapOvr>
    <a:masterClrMapping/>
  </p:clrMapOvr>
  <p:transition spd="med">
    <p:comb/>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116013" y="260350"/>
            <a:ext cx="7559675" cy="1044575"/>
          </a:xfrm>
        </p:spPr>
        <p:txBody>
          <a:bodyPr/>
          <a:lstStyle/>
          <a:p>
            <a:pPr algn="ctr" eaLnBrk="1" hangingPunct="1"/>
            <a:r>
              <a:rPr lang="ru-RU" altLang="ru-RU" sz="2800" smtClean="0"/>
              <a:t>Статья </a:t>
            </a:r>
            <a:r>
              <a:rPr lang="ru-RU" altLang="ru-RU" sz="2800" smtClean="0">
                <a:solidFill>
                  <a:schemeClr val="hlink"/>
                </a:solidFill>
              </a:rPr>
              <a:t>19.28 КоАП РФ</a:t>
            </a:r>
            <a:r>
              <a:rPr lang="ru-RU" altLang="ru-RU" sz="2800" smtClean="0"/>
              <a:t>. </a:t>
            </a:r>
            <a:r>
              <a:rPr lang="ru-RU" altLang="ru-RU" sz="2800" i="1" smtClean="0"/>
              <a:t>Незаконное вознаграждение от имени юридического лица</a:t>
            </a:r>
          </a:p>
        </p:txBody>
      </p:sp>
      <p:sp>
        <p:nvSpPr>
          <p:cNvPr id="26627" name="Rectangle 4"/>
          <p:cNvSpPr>
            <a:spLocks noGrp="1" noChangeArrowheads="1"/>
          </p:cNvSpPr>
          <p:nvPr>
            <p:ph type="body" idx="1"/>
          </p:nvPr>
        </p:nvSpPr>
        <p:spPr>
          <a:xfrm>
            <a:off x="611560" y="1484784"/>
            <a:ext cx="8280400" cy="4320480"/>
          </a:xfrm>
        </p:spPr>
        <p:txBody>
          <a:bodyPr/>
          <a:lstStyle/>
          <a:p>
            <a:pPr eaLnBrk="1" hangingPunct="1">
              <a:lnSpc>
                <a:spcPct val="80000"/>
              </a:lnSpc>
              <a:buFont typeface="Wingdings" panose="05000000000000000000" pitchFamily="2" charset="2"/>
              <a:buNone/>
            </a:pPr>
            <a:endParaRPr lang="ru-RU" altLang="ru-RU" sz="900" dirty="0" smtClean="0"/>
          </a:p>
          <a:p>
            <a:pPr algn="just" eaLnBrk="1" hangingPunct="1">
              <a:lnSpc>
                <a:spcPct val="80000"/>
              </a:lnSpc>
              <a:buFont typeface="Wingdings" panose="05000000000000000000" pitchFamily="2" charset="2"/>
              <a:buNone/>
            </a:pPr>
            <a:r>
              <a:rPr lang="ru-RU" altLang="ru-RU" sz="1800" dirty="0" smtClean="0">
                <a:latin typeface="+mj-lt"/>
              </a:rPr>
              <a:t>1. </a:t>
            </a:r>
            <a:r>
              <a:rPr lang="ru-RU" altLang="ru-RU" sz="1800" dirty="0" smtClean="0">
                <a:solidFill>
                  <a:srgbClr val="009900"/>
                </a:solidFill>
                <a:latin typeface="+mj-lt"/>
              </a:rPr>
              <a:t>Незаконные передача, предложение или обещание от имени или в интересах юридического лица</a:t>
            </a:r>
            <a:r>
              <a:rPr lang="ru-RU" altLang="ru-RU" sz="1800" dirty="0" smtClean="0">
                <a:latin typeface="+mj-lt"/>
              </a:rPr>
              <a:t> должностному лицу, лицу, выполняющему управленческие функции в коммерческой или иной организации, иностранному должностному лицу либо должностному лицу публичной международной организации денег, ценных бумаг, иного имущества, оказание ему услуг имущественного характера, предоставление имущественных прав за совершение в интересах данного юридического лица должностным лицом, лицом, выполняющим управленческие функции в коммерческой или иной организации, иностранным должностным лицом либо должностным лицом публичной международной организации действия (бездействие), связанного с занимаемым ими служебным положением, </a:t>
            </a:r>
            <a:r>
              <a:rPr lang="ru-RU" altLang="ru-RU" sz="1800" dirty="0" smtClean="0">
                <a:latin typeface="+mj-lt"/>
              </a:rPr>
              <a:t>- </a:t>
            </a:r>
            <a:r>
              <a:rPr lang="ru-RU" altLang="ru-RU" sz="1800" u="sng" dirty="0" smtClean="0">
                <a:latin typeface="+mj-lt"/>
              </a:rPr>
              <a:t>влечет </a:t>
            </a:r>
            <a:r>
              <a:rPr lang="ru-RU" altLang="ru-RU" sz="1800" u="sng" dirty="0" smtClean="0">
                <a:latin typeface="+mj-lt"/>
              </a:rPr>
              <a:t>наложение</a:t>
            </a:r>
            <a:r>
              <a:rPr lang="ru-RU" altLang="ru-RU" sz="1800" dirty="0" smtClean="0">
                <a:latin typeface="+mj-lt"/>
              </a:rPr>
              <a:t> административного </a:t>
            </a:r>
            <a:r>
              <a:rPr lang="ru-RU" altLang="ru-RU" sz="1800" dirty="0" smtClean="0">
                <a:solidFill>
                  <a:srgbClr val="009900"/>
                </a:solidFill>
                <a:latin typeface="+mj-lt"/>
              </a:rPr>
              <a:t>штрафа </a:t>
            </a:r>
            <a:r>
              <a:rPr lang="ru-RU" altLang="ru-RU" sz="1800" b="1" dirty="0" smtClean="0">
                <a:solidFill>
                  <a:srgbClr val="009900"/>
                </a:solidFill>
                <a:latin typeface="+mj-lt"/>
              </a:rPr>
              <a:t>на юридических лиц</a:t>
            </a:r>
            <a:r>
              <a:rPr lang="ru-RU" altLang="ru-RU" sz="1800" dirty="0" smtClean="0">
                <a:latin typeface="+mj-lt"/>
              </a:rPr>
              <a:t> в размере до </a:t>
            </a:r>
            <a:r>
              <a:rPr lang="ru-RU" altLang="ru-RU" sz="1800" dirty="0" smtClean="0">
                <a:solidFill>
                  <a:srgbClr val="009900"/>
                </a:solidFill>
                <a:latin typeface="+mj-lt"/>
              </a:rPr>
              <a:t>трехкратной суммы</a:t>
            </a:r>
            <a:r>
              <a:rPr lang="ru-RU" altLang="ru-RU" sz="1800" dirty="0" smtClean="0">
                <a:latin typeface="+mj-lt"/>
              </a:rPr>
              <a:t> денежных средств, стоимости ценных бумаг, иного имущества, услуг имущественного характера, иных имущественных прав, незаконно переданных или оказанных либо обещанных или предложенных от имени юридического лица, </a:t>
            </a:r>
            <a:r>
              <a:rPr lang="ru-RU" altLang="ru-RU" sz="1800" dirty="0" smtClean="0">
                <a:solidFill>
                  <a:srgbClr val="009900"/>
                </a:solidFill>
                <a:latin typeface="+mj-lt"/>
              </a:rPr>
              <a:t>но не менее одного миллиона рублей</a:t>
            </a:r>
            <a:r>
              <a:rPr lang="ru-RU" altLang="ru-RU" sz="1800" dirty="0" smtClean="0">
                <a:latin typeface="+mj-lt"/>
              </a:rPr>
              <a:t> с конфискацией денег, ценных бумаг, иного имущества или стоимости услуг имущественного характера, иных имущественных прав.</a:t>
            </a:r>
          </a:p>
        </p:txBody>
      </p:sp>
      <p:sp>
        <p:nvSpPr>
          <p:cNvPr id="4" name="Номер слайда 3"/>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B470FCD5-9093-4F02-8796-A2C625D11C53}" type="slidenum">
              <a:rPr lang="ru-RU" altLang="ru-RU">
                <a:latin typeface="Arial" panose="020B0604020202020204" pitchFamily="34" charset="0"/>
              </a:rPr>
              <a:pPr eaLnBrk="1" hangingPunct="1"/>
              <a:t>24</a:t>
            </a:fld>
            <a:endParaRPr lang="ru-RU" altLang="ru-RU">
              <a:latin typeface="Arial" panose="020B0604020202020204" pitchFamily="34" charset="0"/>
            </a:endParaRPr>
          </a:p>
        </p:txBody>
      </p:sp>
    </p:spTree>
  </p:cSld>
  <p:clrMapOvr>
    <a:masterClrMapping/>
  </p:clrMapOvr>
  <p:transition spd="med">
    <p:comb/>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type="body" idx="1"/>
          </p:nvPr>
        </p:nvSpPr>
        <p:spPr>
          <a:xfrm>
            <a:off x="755650" y="1773238"/>
            <a:ext cx="8208963" cy="4824412"/>
          </a:xfrm>
        </p:spPr>
        <p:txBody>
          <a:bodyPr/>
          <a:lstStyle/>
          <a:p>
            <a:pPr eaLnBrk="1" hangingPunct="1">
              <a:lnSpc>
                <a:spcPct val="80000"/>
              </a:lnSpc>
              <a:buFont typeface="Wingdings" panose="05000000000000000000" pitchFamily="2" charset="2"/>
              <a:buNone/>
            </a:pPr>
            <a:endParaRPr lang="ru-RU" altLang="ru-RU" sz="800" dirty="0" smtClean="0"/>
          </a:p>
          <a:p>
            <a:pPr algn="just" eaLnBrk="1" hangingPunct="1">
              <a:lnSpc>
                <a:spcPct val="80000"/>
              </a:lnSpc>
              <a:buFont typeface="Wingdings" panose="05000000000000000000" pitchFamily="2" charset="2"/>
              <a:buNone/>
            </a:pPr>
            <a:r>
              <a:rPr lang="ru-RU" altLang="ru-RU" sz="1700" dirty="0" smtClean="0"/>
              <a:t>2. </a:t>
            </a:r>
            <a:r>
              <a:rPr lang="ru-RU" altLang="ru-RU" sz="1700" dirty="0" smtClean="0">
                <a:latin typeface="+mj-lt"/>
              </a:rPr>
              <a:t>Действия, предусмотренные частью 1 настоящей статьи, совершенные в крупном размере (</a:t>
            </a:r>
            <a:r>
              <a:rPr lang="ru-RU" altLang="ru-RU" sz="1700" i="1" dirty="0" smtClean="0">
                <a:latin typeface="+mj-lt"/>
              </a:rPr>
              <a:t>свыше 1 миллиона рублей</a:t>
            </a:r>
            <a:r>
              <a:rPr lang="ru-RU" altLang="ru-RU" sz="1700" dirty="0" smtClean="0">
                <a:latin typeface="+mj-lt"/>
              </a:rPr>
              <a:t>), </a:t>
            </a:r>
            <a:r>
              <a:rPr lang="ru-RU" altLang="ru-RU" sz="1700" dirty="0" smtClean="0">
                <a:latin typeface="+mj-lt"/>
              </a:rPr>
              <a:t>- </a:t>
            </a:r>
            <a:r>
              <a:rPr lang="ru-RU" altLang="ru-RU" sz="1700" u="sng" dirty="0" smtClean="0">
                <a:latin typeface="+mj-lt"/>
              </a:rPr>
              <a:t>влекут </a:t>
            </a:r>
            <a:r>
              <a:rPr lang="ru-RU" altLang="ru-RU" sz="1700" u="sng" dirty="0" smtClean="0">
                <a:latin typeface="+mj-lt"/>
              </a:rPr>
              <a:t>наложение</a:t>
            </a:r>
            <a:r>
              <a:rPr lang="ru-RU" altLang="ru-RU" sz="1700" dirty="0" smtClean="0">
                <a:latin typeface="+mj-lt"/>
              </a:rPr>
              <a:t> административного </a:t>
            </a:r>
            <a:r>
              <a:rPr lang="ru-RU" altLang="ru-RU" sz="1700" b="1" dirty="0" smtClean="0">
                <a:solidFill>
                  <a:srgbClr val="009900"/>
                </a:solidFill>
                <a:latin typeface="+mj-lt"/>
              </a:rPr>
              <a:t>штрафа</a:t>
            </a:r>
            <a:r>
              <a:rPr lang="ru-RU" altLang="ru-RU" sz="1700" dirty="0" smtClean="0">
                <a:solidFill>
                  <a:srgbClr val="009900"/>
                </a:solidFill>
                <a:latin typeface="+mj-lt"/>
              </a:rPr>
              <a:t> </a:t>
            </a:r>
            <a:r>
              <a:rPr lang="ru-RU" altLang="ru-RU" sz="1700" b="1" dirty="0" smtClean="0">
                <a:solidFill>
                  <a:srgbClr val="009900"/>
                </a:solidFill>
                <a:latin typeface="+mj-lt"/>
              </a:rPr>
              <a:t>на юридических лиц</a:t>
            </a:r>
            <a:r>
              <a:rPr lang="ru-RU" altLang="ru-RU" sz="1700" dirty="0" smtClean="0">
                <a:solidFill>
                  <a:srgbClr val="009900"/>
                </a:solidFill>
                <a:latin typeface="+mj-lt"/>
              </a:rPr>
              <a:t> до тридцатикратного размера суммы</a:t>
            </a:r>
            <a:r>
              <a:rPr lang="ru-RU" altLang="ru-RU" sz="1700" dirty="0" smtClean="0">
                <a:latin typeface="+mj-lt"/>
              </a:rPr>
              <a:t> денежных средств, стоимости ценных бумаг, иного имущества, услуг имущественного характера, иных имущественных прав, незаконно переданных или оказанных либо обещанных или предложенных от имени юридического лица, </a:t>
            </a:r>
            <a:r>
              <a:rPr lang="ru-RU" altLang="ru-RU" sz="1700" dirty="0" smtClean="0">
                <a:solidFill>
                  <a:srgbClr val="009900"/>
                </a:solidFill>
                <a:latin typeface="+mj-lt"/>
              </a:rPr>
              <a:t>но не менее двадцати миллионов рублей</a:t>
            </a:r>
            <a:r>
              <a:rPr lang="ru-RU" altLang="ru-RU" sz="1700" dirty="0" smtClean="0">
                <a:latin typeface="+mj-lt"/>
              </a:rPr>
              <a:t> с конфискацией денег, ценных бумаг, иного имущества или стоимости услуг имущественного характера, иных имущественных прав.</a:t>
            </a:r>
          </a:p>
          <a:p>
            <a:pPr algn="just" eaLnBrk="1" hangingPunct="1">
              <a:lnSpc>
                <a:spcPct val="80000"/>
              </a:lnSpc>
              <a:buFont typeface="Wingdings" panose="05000000000000000000" pitchFamily="2" charset="2"/>
              <a:buNone/>
            </a:pPr>
            <a:endParaRPr lang="ru-RU" altLang="ru-RU" sz="1700" dirty="0" smtClean="0">
              <a:latin typeface="+mj-lt"/>
            </a:endParaRPr>
          </a:p>
          <a:p>
            <a:pPr algn="just" eaLnBrk="1" hangingPunct="1">
              <a:lnSpc>
                <a:spcPct val="80000"/>
              </a:lnSpc>
              <a:buFont typeface="Wingdings" panose="05000000000000000000" pitchFamily="2" charset="2"/>
              <a:buNone/>
            </a:pPr>
            <a:r>
              <a:rPr lang="ru-RU" altLang="ru-RU" sz="1700" dirty="0" smtClean="0">
                <a:latin typeface="+mj-lt"/>
              </a:rPr>
              <a:t>3. Действия, предусмотренные частью 1 настоящей статьи, совершенные в особо крупном размере (</a:t>
            </a:r>
            <a:r>
              <a:rPr lang="ru-RU" altLang="ru-RU" sz="1700" i="1" dirty="0" smtClean="0">
                <a:latin typeface="+mj-lt"/>
              </a:rPr>
              <a:t>свыше 20 миллионов рублей</a:t>
            </a:r>
            <a:r>
              <a:rPr lang="ru-RU" altLang="ru-RU" sz="1700" dirty="0" smtClean="0">
                <a:latin typeface="+mj-lt"/>
              </a:rPr>
              <a:t>), </a:t>
            </a:r>
            <a:r>
              <a:rPr lang="ru-RU" altLang="ru-RU" sz="1700" dirty="0" smtClean="0">
                <a:latin typeface="+mj-lt"/>
              </a:rPr>
              <a:t>- </a:t>
            </a:r>
            <a:r>
              <a:rPr lang="ru-RU" altLang="ru-RU" sz="1700" u="sng" dirty="0" smtClean="0">
                <a:latin typeface="+mj-lt"/>
              </a:rPr>
              <a:t>влекут </a:t>
            </a:r>
            <a:r>
              <a:rPr lang="ru-RU" altLang="ru-RU" sz="1700" u="sng" dirty="0" smtClean="0">
                <a:latin typeface="+mj-lt"/>
              </a:rPr>
              <a:t>наложение</a:t>
            </a:r>
            <a:r>
              <a:rPr lang="ru-RU" altLang="ru-RU" sz="1700" dirty="0" smtClean="0">
                <a:latin typeface="+mj-lt"/>
              </a:rPr>
              <a:t> административного </a:t>
            </a:r>
            <a:r>
              <a:rPr lang="ru-RU" altLang="ru-RU" sz="1700" b="1" dirty="0" smtClean="0">
                <a:solidFill>
                  <a:srgbClr val="009900"/>
                </a:solidFill>
                <a:latin typeface="+mj-lt"/>
              </a:rPr>
              <a:t>штрафа</a:t>
            </a:r>
            <a:r>
              <a:rPr lang="ru-RU" altLang="ru-RU" sz="1700" dirty="0" smtClean="0">
                <a:solidFill>
                  <a:srgbClr val="009900"/>
                </a:solidFill>
                <a:latin typeface="+mj-lt"/>
              </a:rPr>
              <a:t> на </a:t>
            </a:r>
            <a:r>
              <a:rPr lang="ru-RU" altLang="ru-RU" sz="1700" b="1" dirty="0" smtClean="0">
                <a:solidFill>
                  <a:srgbClr val="009900"/>
                </a:solidFill>
                <a:latin typeface="+mj-lt"/>
              </a:rPr>
              <a:t>юридических лиц</a:t>
            </a:r>
            <a:r>
              <a:rPr lang="ru-RU" altLang="ru-RU" sz="1700" dirty="0" smtClean="0">
                <a:latin typeface="+mj-lt"/>
              </a:rPr>
              <a:t> в размере </a:t>
            </a:r>
            <a:r>
              <a:rPr lang="ru-RU" altLang="ru-RU" sz="1700" dirty="0" smtClean="0">
                <a:solidFill>
                  <a:srgbClr val="009900"/>
                </a:solidFill>
                <a:latin typeface="+mj-lt"/>
              </a:rPr>
              <a:t>до стократной суммы</a:t>
            </a:r>
            <a:r>
              <a:rPr lang="ru-RU" altLang="ru-RU" sz="1700" dirty="0" smtClean="0">
                <a:latin typeface="+mj-lt"/>
              </a:rPr>
              <a:t> денежных средств, стоимости ценных бумаг, иного имущества, услуг имущественного характера, иных имущественных прав, незаконно переданных или оказанных либо обещанных или предложенных от имени юридического лица, </a:t>
            </a:r>
            <a:r>
              <a:rPr lang="ru-RU" altLang="ru-RU" sz="1700" dirty="0" smtClean="0">
                <a:solidFill>
                  <a:srgbClr val="009900"/>
                </a:solidFill>
                <a:latin typeface="+mj-lt"/>
              </a:rPr>
              <a:t>но не менее ста миллионов рублей</a:t>
            </a:r>
            <a:r>
              <a:rPr lang="ru-RU" altLang="ru-RU" sz="1700" dirty="0" smtClean="0">
                <a:latin typeface="+mj-lt"/>
              </a:rPr>
              <a:t> с конфискацией денег, ценных бумаг, иного имущества или стоимости услуг имущественного характера, иных имущественных прав.</a:t>
            </a:r>
          </a:p>
        </p:txBody>
      </p:sp>
      <p:sp>
        <p:nvSpPr>
          <p:cNvPr id="27651" name="Rectangle 5"/>
          <p:cNvSpPr>
            <a:spLocks noGrp="1" noChangeArrowheads="1"/>
          </p:cNvSpPr>
          <p:nvPr>
            <p:ph type="title"/>
          </p:nvPr>
        </p:nvSpPr>
        <p:spPr>
          <a:xfrm>
            <a:off x="1116013" y="188913"/>
            <a:ext cx="7632700" cy="1295400"/>
          </a:xfrm>
          <a:noFill/>
        </p:spPr>
        <p:txBody>
          <a:bodyPr/>
          <a:lstStyle/>
          <a:p>
            <a:pPr algn="ctr" eaLnBrk="1" hangingPunct="1"/>
            <a:r>
              <a:rPr lang="ru-RU" altLang="ru-RU" sz="2800" smtClean="0"/>
              <a:t>Статья </a:t>
            </a:r>
            <a:r>
              <a:rPr lang="ru-RU" altLang="ru-RU" sz="2800" smtClean="0">
                <a:solidFill>
                  <a:schemeClr val="hlink"/>
                </a:solidFill>
              </a:rPr>
              <a:t>19.28 КоАП РФ</a:t>
            </a:r>
            <a:r>
              <a:rPr lang="ru-RU" altLang="ru-RU" sz="2800" smtClean="0"/>
              <a:t>. </a:t>
            </a:r>
            <a:r>
              <a:rPr lang="ru-RU" altLang="ru-RU" sz="2800" i="1" smtClean="0"/>
              <a:t>Незаконное вознаграждение от имени юридического лица</a:t>
            </a:r>
          </a:p>
        </p:txBody>
      </p:sp>
      <p:sp>
        <p:nvSpPr>
          <p:cNvPr id="4" name="Номер слайда 3"/>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ABC32A8D-CF23-4F81-A59E-EDDCD7CB74C9}" type="slidenum">
              <a:rPr lang="ru-RU" altLang="ru-RU">
                <a:latin typeface="Arial" panose="020B0604020202020204" pitchFamily="34" charset="0"/>
              </a:rPr>
              <a:pPr eaLnBrk="1" hangingPunct="1"/>
              <a:t>25</a:t>
            </a:fld>
            <a:endParaRPr lang="ru-RU" altLang="ru-RU">
              <a:latin typeface="Arial" panose="020B0604020202020204" pitchFamily="34" charset="0"/>
            </a:endParaRPr>
          </a:p>
        </p:txBody>
      </p:sp>
    </p:spTree>
  </p:cSld>
  <p:clrMapOvr>
    <a:masterClrMapping/>
  </p:clrMapOvr>
  <p:transition spd="med">
    <p:comb/>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4213" y="0"/>
            <a:ext cx="8280400" cy="1412875"/>
          </a:xfrm>
        </p:spPr>
        <p:txBody>
          <a:bodyPr/>
          <a:lstStyle/>
          <a:p>
            <a:pPr algn="ctr" eaLnBrk="1" hangingPunct="1"/>
            <a:r>
              <a:rPr lang="ru-RU" altLang="ru-RU" sz="2000" smtClean="0">
                <a:solidFill>
                  <a:schemeClr val="tx1"/>
                </a:solidFill>
              </a:rPr>
              <a:t>Статья </a:t>
            </a:r>
            <a:r>
              <a:rPr lang="ru-RU" altLang="ru-RU" sz="2000" smtClean="0">
                <a:solidFill>
                  <a:schemeClr val="hlink"/>
                </a:solidFill>
              </a:rPr>
              <a:t>19.29 КоАП РФ</a:t>
            </a:r>
            <a:r>
              <a:rPr lang="ru-RU" altLang="ru-RU" sz="2000" smtClean="0">
                <a:solidFill>
                  <a:schemeClr val="tx1"/>
                </a:solidFill>
              </a:rPr>
              <a:t>. </a:t>
            </a:r>
            <a:r>
              <a:rPr lang="ru-RU" altLang="ru-RU" sz="2000" i="1" smtClean="0">
                <a:solidFill>
                  <a:schemeClr val="tx1"/>
                </a:solidFill>
              </a:rPr>
              <a:t>Незаконное привлечение к трудовой деятельности либо к выполнению работ или оказанию услуг государственного или муниципального служащего либо бывшего государственного или муниципального служащего</a:t>
            </a:r>
          </a:p>
        </p:txBody>
      </p:sp>
      <p:sp>
        <p:nvSpPr>
          <p:cNvPr id="28675" name="Rectangle 3"/>
          <p:cNvSpPr>
            <a:spLocks noGrp="1" noChangeArrowheads="1"/>
          </p:cNvSpPr>
          <p:nvPr>
            <p:ph type="body" idx="1"/>
          </p:nvPr>
        </p:nvSpPr>
        <p:spPr>
          <a:xfrm>
            <a:off x="395288" y="1773238"/>
            <a:ext cx="8569325" cy="4467225"/>
          </a:xfrm>
        </p:spPr>
        <p:txBody>
          <a:bodyPr/>
          <a:lstStyle/>
          <a:p>
            <a:pPr eaLnBrk="1" hangingPunct="1">
              <a:buFont typeface="Wingdings" panose="05000000000000000000" pitchFamily="2" charset="2"/>
              <a:buNone/>
            </a:pPr>
            <a:endParaRPr lang="ru-RU" altLang="ru-RU" dirty="0" smtClean="0"/>
          </a:p>
          <a:p>
            <a:pPr eaLnBrk="1" hangingPunct="1">
              <a:buFont typeface="Wingdings" panose="05000000000000000000" pitchFamily="2" charset="2"/>
              <a:buNone/>
            </a:pPr>
            <a:endParaRPr lang="ru-RU" altLang="ru-RU" dirty="0" smtClean="0"/>
          </a:p>
        </p:txBody>
      </p:sp>
      <p:sp>
        <p:nvSpPr>
          <p:cNvPr id="28676" name="Rectangle 4"/>
          <p:cNvSpPr>
            <a:spLocks noChangeArrowheads="1"/>
          </p:cNvSpPr>
          <p:nvPr/>
        </p:nvSpPr>
        <p:spPr bwMode="auto">
          <a:xfrm>
            <a:off x="684213" y="1700213"/>
            <a:ext cx="82804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just" eaLnBrk="1" hangingPunct="1"/>
            <a:r>
              <a:rPr lang="ru-RU" altLang="ru-RU" dirty="0"/>
              <a:t>	</a:t>
            </a:r>
            <a:r>
              <a:rPr lang="ru-RU" altLang="ru-RU" dirty="0">
                <a:latin typeface="+mj-lt"/>
              </a:rPr>
              <a:t>Привлечение работодателем либо заказчиком работ (услуг) к трудовой деятельности на условиях трудового договора либо к выполнению работ или оказанию услуг на условиях гражданско-правового договора государственного или муниципального служащего, замещающего должность, включенную в перечень, установленный нормативными правовыми актами, либо бывшего государственного или муниципального служащего, замещавшего такую должность, с нарушением требований, предусмотренных Федеральным законом от 25 декабря 2008 года № 273-ФЗ «О противодействии коррупции», </a:t>
            </a:r>
            <a:r>
              <a:rPr lang="ru-RU" altLang="ru-RU" dirty="0" smtClean="0">
                <a:latin typeface="+mj-lt"/>
              </a:rPr>
              <a:t>- </a:t>
            </a:r>
            <a:r>
              <a:rPr lang="ru-RU" altLang="ru-RU" dirty="0">
                <a:latin typeface="+mj-lt"/>
              </a:rPr>
              <a:t>	</a:t>
            </a:r>
            <a:r>
              <a:rPr lang="ru-RU" altLang="ru-RU" u="sng" dirty="0">
                <a:latin typeface="+mj-lt"/>
              </a:rPr>
              <a:t>влечет наложение</a:t>
            </a:r>
            <a:r>
              <a:rPr lang="ru-RU" altLang="ru-RU" dirty="0">
                <a:latin typeface="+mj-lt"/>
              </a:rPr>
              <a:t> административного </a:t>
            </a:r>
            <a:r>
              <a:rPr lang="ru-RU" altLang="ru-RU" dirty="0" smtClean="0">
                <a:solidFill>
                  <a:srgbClr val="009900"/>
                </a:solidFill>
                <a:latin typeface="+mj-lt"/>
              </a:rPr>
              <a:t>штрафа:</a:t>
            </a:r>
            <a:r>
              <a:rPr lang="ru-RU" altLang="ru-RU" dirty="0" smtClean="0">
                <a:latin typeface="+mj-lt"/>
              </a:rPr>
              <a:t> </a:t>
            </a:r>
            <a:endParaRPr lang="ru-RU" altLang="ru-RU" dirty="0">
              <a:latin typeface="+mj-lt"/>
            </a:endParaRPr>
          </a:p>
          <a:p>
            <a:pPr algn="just" eaLnBrk="1" hangingPunct="1"/>
            <a:r>
              <a:rPr lang="ru-RU" altLang="ru-RU" dirty="0" smtClean="0">
                <a:latin typeface="+mj-lt"/>
              </a:rPr>
              <a:t>- на </a:t>
            </a:r>
            <a:r>
              <a:rPr lang="ru-RU" altLang="ru-RU" dirty="0">
                <a:solidFill>
                  <a:srgbClr val="009900"/>
                </a:solidFill>
                <a:latin typeface="+mj-lt"/>
              </a:rPr>
              <a:t>граждан</a:t>
            </a:r>
            <a:r>
              <a:rPr lang="ru-RU" altLang="ru-RU" dirty="0">
                <a:latin typeface="+mj-lt"/>
              </a:rPr>
              <a:t> в размере от двух тысяч до четырех тысяч рублей; </a:t>
            </a:r>
          </a:p>
          <a:p>
            <a:pPr algn="just" eaLnBrk="1" hangingPunct="1"/>
            <a:r>
              <a:rPr lang="ru-RU" altLang="ru-RU" dirty="0" smtClean="0">
                <a:latin typeface="+mj-lt"/>
              </a:rPr>
              <a:t>- на </a:t>
            </a:r>
            <a:r>
              <a:rPr lang="ru-RU" altLang="ru-RU" dirty="0">
                <a:solidFill>
                  <a:srgbClr val="009900"/>
                </a:solidFill>
                <a:latin typeface="+mj-lt"/>
              </a:rPr>
              <a:t>должностных лиц</a:t>
            </a:r>
            <a:r>
              <a:rPr lang="ru-RU" altLang="ru-RU" dirty="0">
                <a:latin typeface="+mj-lt"/>
              </a:rPr>
              <a:t> - от двадцати тысяч до пятидесяти тысяч рублей; </a:t>
            </a:r>
          </a:p>
          <a:p>
            <a:pPr algn="just" eaLnBrk="1" hangingPunct="1"/>
            <a:r>
              <a:rPr lang="ru-RU" altLang="ru-RU" dirty="0" smtClean="0">
                <a:latin typeface="+mj-lt"/>
              </a:rPr>
              <a:t>- на </a:t>
            </a:r>
            <a:r>
              <a:rPr lang="ru-RU" altLang="ru-RU" dirty="0">
                <a:solidFill>
                  <a:srgbClr val="009900"/>
                </a:solidFill>
                <a:latin typeface="+mj-lt"/>
              </a:rPr>
              <a:t>юридических лиц</a:t>
            </a:r>
            <a:r>
              <a:rPr lang="ru-RU" altLang="ru-RU" dirty="0">
                <a:latin typeface="+mj-lt"/>
              </a:rPr>
              <a:t> - от ста тысяч до пятисот тысяч рублей.</a:t>
            </a:r>
          </a:p>
        </p:txBody>
      </p:sp>
      <p:sp>
        <p:nvSpPr>
          <p:cNvPr id="5" name="Номер слайда 4"/>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6898E769-64E3-438F-8C3D-BFA89CE2270E}" type="slidenum">
              <a:rPr lang="ru-RU" altLang="ru-RU">
                <a:latin typeface="Arial" panose="020B0604020202020204" pitchFamily="34" charset="0"/>
              </a:rPr>
              <a:pPr eaLnBrk="1" hangingPunct="1"/>
              <a:t>26</a:t>
            </a:fld>
            <a:endParaRPr lang="ru-RU" altLang="ru-RU">
              <a:latin typeface="Arial" panose="020B0604020202020204" pitchFamily="34" charset="0"/>
            </a:endParaRPr>
          </a:p>
        </p:txBody>
      </p:sp>
    </p:spTree>
  </p:cSld>
  <p:clrMapOvr>
    <a:masterClrMapping/>
  </p:clrMapOvr>
  <p:transition spd="med">
    <p:comb/>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ru-RU" altLang="ru-RU" sz="3100" b="1" smtClean="0"/>
              <a:t>Коррупционные </a:t>
            </a:r>
            <a:r>
              <a:rPr lang="ru-RU" altLang="ru-RU" sz="3100" b="1" smtClean="0">
                <a:solidFill>
                  <a:schemeClr val="hlink"/>
                </a:solidFill>
              </a:rPr>
              <a:t>дисциплинарные правонарушения</a:t>
            </a:r>
            <a:r>
              <a:rPr lang="ru-RU" altLang="ru-RU" sz="3100" b="1" smtClean="0"/>
              <a:t> (проступки)</a:t>
            </a:r>
          </a:p>
        </p:txBody>
      </p:sp>
      <p:sp>
        <p:nvSpPr>
          <p:cNvPr id="29699" name="Rectangle 3"/>
          <p:cNvSpPr>
            <a:spLocks noGrp="1" noChangeArrowheads="1"/>
          </p:cNvSpPr>
          <p:nvPr>
            <p:ph type="body" idx="1"/>
          </p:nvPr>
        </p:nvSpPr>
        <p:spPr>
          <a:xfrm>
            <a:off x="684213" y="1773238"/>
            <a:ext cx="7931150" cy="4114800"/>
          </a:xfrm>
        </p:spPr>
        <p:txBody>
          <a:bodyPr/>
          <a:lstStyle/>
          <a:p>
            <a:pPr algn="just" eaLnBrk="1" hangingPunct="1">
              <a:lnSpc>
                <a:spcPct val="90000"/>
              </a:lnSpc>
              <a:buFont typeface="Wingdings" panose="05000000000000000000" pitchFamily="2" charset="2"/>
              <a:buNone/>
            </a:pPr>
            <a:r>
              <a:rPr lang="ru-RU" altLang="ru-RU" dirty="0" smtClean="0"/>
              <a:t>     </a:t>
            </a:r>
            <a:r>
              <a:rPr lang="ru-RU" altLang="ru-RU" dirty="0" smtClean="0"/>
              <a:t>  </a:t>
            </a:r>
            <a:r>
              <a:rPr lang="ru-RU" altLang="ru-RU" sz="3100" dirty="0" smtClean="0">
                <a:latin typeface="+mj-lt"/>
              </a:rPr>
              <a:t>Это </a:t>
            </a:r>
            <a:r>
              <a:rPr lang="ru-RU" altLang="ru-RU" sz="3100" dirty="0" smtClean="0">
                <a:latin typeface="+mj-lt"/>
              </a:rPr>
              <a:t>нарушения законодательных запретов, требований и ограничений, установленных для государственных (муниципальных) служащих в целях предупреждения коррупции, которые являются основанием для применения дисциплинарных взысканий или увольнения в связи с утратой доверия. </a:t>
            </a:r>
          </a:p>
          <a:p>
            <a:pPr eaLnBrk="1" hangingPunct="1">
              <a:lnSpc>
                <a:spcPct val="90000"/>
              </a:lnSpc>
              <a:buFont typeface="Wingdings" panose="05000000000000000000" pitchFamily="2" charset="2"/>
              <a:buNone/>
            </a:pPr>
            <a:r>
              <a:rPr lang="ru-RU" altLang="ru-RU" sz="3100" dirty="0" smtClean="0"/>
              <a:t>    </a:t>
            </a:r>
          </a:p>
        </p:txBody>
      </p:sp>
      <p:sp>
        <p:nvSpPr>
          <p:cNvPr id="4" name="Номер слайда 3"/>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F606A31B-2A2E-4F47-8B13-10431064B8F7}" type="slidenum">
              <a:rPr lang="ru-RU" altLang="ru-RU">
                <a:latin typeface="Arial" panose="020B0604020202020204" pitchFamily="34" charset="0"/>
              </a:rPr>
              <a:pPr eaLnBrk="1" hangingPunct="1"/>
              <a:t>27</a:t>
            </a:fld>
            <a:endParaRPr lang="ru-RU" altLang="ru-RU">
              <a:latin typeface="Arial" panose="020B0604020202020204" pitchFamily="34" charset="0"/>
            </a:endParaRPr>
          </a:p>
        </p:txBody>
      </p:sp>
    </p:spTree>
  </p:cSld>
  <p:clrMapOvr>
    <a:masterClrMapping/>
  </p:clrMapOvr>
  <p:transition spd="med">
    <p:comb/>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5D5550A8-E655-409E-9BBC-EE353E1FFDAE}" type="slidenum">
              <a:rPr lang="ru-RU" altLang="ru-RU">
                <a:latin typeface="Arial" panose="020B0604020202020204" pitchFamily="34" charset="0"/>
              </a:rPr>
              <a:pPr eaLnBrk="1" hangingPunct="1"/>
              <a:t>28</a:t>
            </a:fld>
            <a:endParaRPr lang="ru-RU" altLang="ru-RU">
              <a:latin typeface="Arial" panose="020B0604020202020204" pitchFamily="34" charset="0"/>
            </a:endParaRPr>
          </a:p>
        </p:txBody>
      </p:sp>
      <p:sp>
        <p:nvSpPr>
          <p:cNvPr id="30723" name="Прямоугольник 4"/>
          <p:cNvSpPr>
            <a:spLocks noChangeArrowheads="1"/>
          </p:cNvSpPr>
          <p:nvPr/>
        </p:nvSpPr>
        <p:spPr bwMode="auto">
          <a:xfrm>
            <a:off x="1908175" y="476250"/>
            <a:ext cx="54721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r>
              <a:rPr lang="ru-RU" altLang="ru-RU" b="1" dirty="0">
                <a:solidFill>
                  <a:srgbClr val="003399"/>
                </a:solidFill>
                <a:latin typeface="+mj-lt"/>
              </a:rPr>
              <a:t>ФЗ «О противодействии коррупции»</a:t>
            </a:r>
            <a:endParaRPr lang="ru-RU" altLang="ru-RU" dirty="0">
              <a:latin typeface="+mj-lt"/>
            </a:endParaRPr>
          </a:p>
        </p:txBody>
      </p:sp>
      <p:graphicFrame>
        <p:nvGraphicFramePr>
          <p:cNvPr id="6" name="Таблица 5"/>
          <p:cNvGraphicFramePr>
            <a:graphicFrameLocks noGrp="1"/>
          </p:cNvGraphicFramePr>
          <p:nvPr>
            <p:extLst>
              <p:ext uri="{D42A27DB-BD31-4B8C-83A1-F6EECF244321}">
                <p14:modId xmlns:p14="http://schemas.microsoft.com/office/powerpoint/2010/main" val="1361393349"/>
              </p:ext>
            </p:extLst>
          </p:nvPr>
        </p:nvGraphicFramePr>
        <p:xfrm>
          <a:off x="323528" y="1484784"/>
          <a:ext cx="8640960" cy="4687231"/>
        </p:xfrm>
        <a:graphic>
          <a:graphicData uri="http://schemas.openxmlformats.org/drawingml/2006/table">
            <a:tbl>
              <a:tblPr/>
              <a:tblGrid>
                <a:gridCol w="1088522">
                  <a:extLst>
                    <a:ext uri="{9D8B030D-6E8A-4147-A177-3AD203B41FA5}">
                      <a16:colId xmlns="" xmlns:a16="http://schemas.microsoft.com/office/drawing/2014/main" val="20000"/>
                    </a:ext>
                  </a:extLst>
                </a:gridCol>
                <a:gridCol w="6172573">
                  <a:extLst>
                    <a:ext uri="{9D8B030D-6E8A-4147-A177-3AD203B41FA5}">
                      <a16:colId xmlns="" xmlns:a16="http://schemas.microsoft.com/office/drawing/2014/main" val="20001"/>
                    </a:ext>
                  </a:extLst>
                </a:gridCol>
                <a:gridCol w="1379865">
                  <a:extLst>
                    <a:ext uri="{9D8B030D-6E8A-4147-A177-3AD203B41FA5}">
                      <a16:colId xmlns="" xmlns:a16="http://schemas.microsoft.com/office/drawing/2014/main" val="20002"/>
                    </a:ext>
                  </a:extLst>
                </a:gridCol>
              </a:tblGrid>
              <a:tr h="77053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500" b="0" i="0" u="none" strike="noStrike" cap="none" normalizeH="0" baseline="0" dirty="0" smtClean="0">
                          <a:ln>
                            <a:noFill/>
                          </a:ln>
                          <a:solidFill>
                            <a:srgbClr val="000000"/>
                          </a:solidFill>
                          <a:effectLst/>
                          <a:latin typeface="+mj-lt"/>
                          <a:cs typeface="Arial" pitchFamily="34" charset="0"/>
                        </a:rPr>
                        <a:t>Норма закона</a:t>
                      </a:r>
                    </a:p>
                  </a:txBody>
                  <a:tcPr marL="91445" marR="91445" marT="45724" marB="45724"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8AC6C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500" b="0" i="0" u="none" strike="noStrike" cap="none" normalizeH="0" baseline="0" dirty="0" smtClean="0">
                          <a:ln>
                            <a:noFill/>
                          </a:ln>
                          <a:solidFill>
                            <a:srgbClr val="000000"/>
                          </a:solidFill>
                          <a:effectLst/>
                          <a:latin typeface="+mj-lt"/>
                          <a:cs typeface="Arial" pitchFamily="34" charset="0"/>
                        </a:rPr>
                        <a:t>Содержание</a:t>
                      </a:r>
                    </a:p>
                  </a:txBody>
                  <a:tcPr marL="91445" marR="91445" marT="45724" marB="45724"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8AC6C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mj-lt"/>
                          <a:cs typeface="Arial" pitchFamily="34" charset="0"/>
                        </a:rPr>
                        <a:t>Форма ответствен-ности</a:t>
                      </a:r>
                    </a:p>
                  </a:txBody>
                  <a:tcPr marL="91445" marR="91445" marT="45724" marB="45724"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8AC6CD"/>
                    </a:solidFill>
                  </a:tcPr>
                </a:tc>
                <a:extLst>
                  <a:ext uri="{0D108BD9-81ED-4DB2-BD59-A6C34878D82A}">
                    <a16:rowId xmlns="" xmlns:a16="http://schemas.microsoft.com/office/drawing/2014/main" val="10000"/>
                  </a:ext>
                </a:extLst>
              </a:tr>
              <a:tr h="81693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500" b="0" i="0" u="none" strike="noStrike" cap="none" normalizeH="0" baseline="0" dirty="0" smtClean="0">
                          <a:ln>
                            <a:noFill/>
                          </a:ln>
                          <a:solidFill>
                            <a:srgbClr val="000000"/>
                          </a:solidFill>
                          <a:effectLst/>
                          <a:latin typeface="+mj-lt"/>
                          <a:cs typeface="Arial" pitchFamily="34" charset="0"/>
                        </a:rPr>
                        <a:t>ст. </a:t>
                      </a:r>
                      <a:r>
                        <a:rPr kumimoji="0" lang="ru-RU" sz="1500" b="0" i="0" u="none" strike="noStrike" cap="none" normalizeH="0" baseline="0" dirty="0" smtClean="0">
                          <a:ln>
                            <a:noFill/>
                          </a:ln>
                          <a:solidFill>
                            <a:srgbClr val="000000"/>
                          </a:solidFill>
                          <a:effectLst/>
                          <a:latin typeface="+mj-lt"/>
                          <a:cs typeface="Arial" pitchFamily="34" charset="0"/>
                        </a:rPr>
                        <a:t>3</a:t>
                      </a:r>
                    </a:p>
                  </a:txBody>
                  <a:tcPr marL="91445" marR="91445" marT="45724" marB="457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500" b="0" i="0" u="none" strike="noStrike" cap="none" normalizeH="0" baseline="0" dirty="0" smtClean="0">
                          <a:ln>
                            <a:noFill/>
                          </a:ln>
                          <a:solidFill>
                            <a:srgbClr val="000000"/>
                          </a:solidFill>
                          <a:effectLst/>
                          <a:latin typeface="+mj-lt"/>
                          <a:cs typeface="Arial" pitchFamily="34" charset="0"/>
                        </a:rPr>
                        <a:t>Необратимость ответственности за совершение коррупционных правонарушений является одним из основных принципов противодействия коррупции</a:t>
                      </a:r>
                    </a:p>
                  </a:txBody>
                  <a:tcPr marL="91445" marR="91445" marT="45724" marB="457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500" b="0" i="0" u="none" strike="noStrike" cap="none" normalizeH="0" baseline="0" dirty="0" smtClean="0">
                          <a:ln>
                            <a:noFill/>
                          </a:ln>
                          <a:solidFill>
                            <a:srgbClr val="000000"/>
                          </a:solidFill>
                          <a:effectLst/>
                          <a:latin typeface="+mj-lt"/>
                          <a:cs typeface="Arial" pitchFamily="34" charset="0"/>
                        </a:rPr>
                        <a:t>--</a:t>
                      </a:r>
                    </a:p>
                  </a:txBody>
                  <a:tcPr marL="91445" marR="91445" marT="45724" marB="45724"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 xmlns:a16="http://schemas.microsoft.com/office/drawing/2014/main" val="10001"/>
                  </a:ext>
                </a:extLst>
              </a:tr>
              <a:tr h="77053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500" b="0" i="0" u="none" strike="noStrike" cap="none" normalizeH="0" baseline="0" dirty="0" smtClean="0">
                          <a:ln>
                            <a:noFill/>
                          </a:ln>
                          <a:solidFill>
                            <a:srgbClr val="000000"/>
                          </a:solidFill>
                          <a:effectLst/>
                          <a:latin typeface="+mj-lt"/>
                          <a:cs typeface="Arial" pitchFamily="34" charset="0"/>
                        </a:rPr>
                        <a:t>ч.1 ст. </a:t>
                      </a:r>
                      <a:r>
                        <a:rPr kumimoji="0" lang="ru-RU" sz="1500" b="0" i="0" u="none" strike="noStrike" cap="none" normalizeH="0" baseline="0" dirty="0" smtClean="0">
                          <a:ln>
                            <a:noFill/>
                          </a:ln>
                          <a:solidFill>
                            <a:srgbClr val="000000"/>
                          </a:solidFill>
                          <a:effectLst/>
                          <a:latin typeface="+mj-lt"/>
                          <a:cs typeface="Arial" pitchFamily="34" charset="0"/>
                        </a:rPr>
                        <a:t>13</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500" b="0" i="0" u="none" strike="noStrike" cap="none" normalizeH="0" baseline="0" dirty="0" smtClean="0">
                        <a:ln>
                          <a:noFill/>
                        </a:ln>
                        <a:solidFill>
                          <a:srgbClr val="000000"/>
                        </a:solidFill>
                        <a:effectLst/>
                        <a:latin typeface="+mj-lt"/>
                        <a:cs typeface="Arial" pitchFamily="34" charset="0"/>
                      </a:endParaRPr>
                    </a:p>
                  </a:txBody>
                  <a:tcPr marL="91445" marR="91445" marT="45724" marB="457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mj-lt"/>
                          <a:cs typeface="Arial" pitchFamily="34" charset="0"/>
                        </a:rPr>
                        <a:t>Перечисление видов ответственности, которую может нести гражданин за совершение коррупционных правонарушений</a:t>
                      </a:r>
                    </a:p>
                  </a:txBody>
                  <a:tcPr marL="91445" marR="91445" marT="45724" marB="457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500" b="0" i="0" u="none" strike="noStrike" cap="none" normalizeH="0" baseline="0" dirty="0" smtClean="0">
                          <a:ln>
                            <a:noFill/>
                          </a:ln>
                          <a:solidFill>
                            <a:srgbClr val="000000"/>
                          </a:solidFill>
                          <a:effectLst/>
                          <a:latin typeface="+mj-lt"/>
                          <a:cs typeface="Arial" pitchFamily="34"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500" b="0" i="0" u="none" strike="noStrike" cap="none" normalizeH="0" baseline="0" dirty="0" smtClean="0">
                        <a:ln>
                          <a:noFill/>
                        </a:ln>
                        <a:solidFill>
                          <a:srgbClr val="000000"/>
                        </a:solidFill>
                        <a:effectLst/>
                        <a:latin typeface="+mj-lt"/>
                        <a:cs typeface="Arial" pitchFamily="34" charset="0"/>
                      </a:endParaRPr>
                    </a:p>
                  </a:txBody>
                  <a:tcPr marL="91445" marR="91445" marT="45724" marB="45724"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 xmlns:a16="http://schemas.microsoft.com/office/drawing/2014/main" val="10002"/>
                  </a:ext>
                </a:extLst>
              </a:tr>
              <a:tr h="81693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500" b="0" i="0" u="none" strike="noStrike" cap="none" normalizeH="0" baseline="0" dirty="0" smtClean="0">
                          <a:ln>
                            <a:noFill/>
                          </a:ln>
                          <a:solidFill>
                            <a:srgbClr val="000000"/>
                          </a:solidFill>
                          <a:effectLst/>
                          <a:latin typeface="+mj-lt"/>
                          <a:cs typeface="Arial" pitchFamily="34" charset="0"/>
                        </a:rPr>
                        <a:t>ч. </a:t>
                      </a:r>
                      <a:r>
                        <a:rPr kumimoji="0" lang="ru-RU" sz="1500" b="0" i="0" u="none" strike="noStrike" cap="none" normalizeH="0" baseline="0" dirty="0" smtClean="0">
                          <a:ln>
                            <a:noFill/>
                          </a:ln>
                          <a:solidFill>
                            <a:srgbClr val="000000"/>
                          </a:solidFill>
                          <a:effectLst/>
                          <a:latin typeface="+mj-lt"/>
                          <a:cs typeface="Arial" pitchFamily="34" charset="0"/>
                        </a:rPr>
                        <a:t>9 </a:t>
                      </a:r>
                      <a:r>
                        <a:rPr kumimoji="0" lang="ru-RU" sz="1500" b="0" i="0" u="none" strike="noStrike" cap="none" normalizeH="0" baseline="0" dirty="0" smtClean="0">
                          <a:ln>
                            <a:noFill/>
                          </a:ln>
                          <a:solidFill>
                            <a:srgbClr val="000000"/>
                          </a:solidFill>
                          <a:effectLst/>
                          <a:latin typeface="+mj-lt"/>
                          <a:cs typeface="Arial" pitchFamily="34" charset="0"/>
                        </a:rPr>
                        <a:t>ст. </a:t>
                      </a:r>
                      <a:r>
                        <a:rPr kumimoji="0" lang="ru-RU" sz="1500" b="0" i="0" u="none" strike="noStrike" cap="none" normalizeH="0" baseline="0" dirty="0" smtClean="0">
                          <a:ln>
                            <a:noFill/>
                          </a:ln>
                          <a:solidFill>
                            <a:srgbClr val="000000"/>
                          </a:solidFill>
                          <a:effectLst/>
                          <a:latin typeface="+mj-lt"/>
                          <a:cs typeface="Arial" pitchFamily="34" charset="0"/>
                        </a:rPr>
                        <a:t>8</a:t>
                      </a:r>
                    </a:p>
                  </a:txBody>
                  <a:tcPr marL="91445" marR="91445" marT="45724" marB="457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mj-lt"/>
                          <a:cs typeface="Arial" pitchFamily="34" charset="0"/>
                        </a:rPr>
                        <a:t>Освобождение от должности, увольнение за не выполнение обязанности по представлению сведений о доходах, об имуществе и обязательствах имущественного характера</a:t>
                      </a:r>
                    </a:p>
                  </a:txBody>
                  <a:tcPr marL="91445" marR="91445" marT="45724" marB="457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500" b="0" i="0" u="none" strike="noStrike" cap="none" normalizeH="0" baseline="0" dirty="0" err="1" smtClean="0">
                          <a:ln>
                            <a:noFill/>
                          </a:ln>
                          <a:solidFill>
                            <a:srgbClr val="000000"/>
                          </a:solidFill>
                          <a:effectLst/>
                          <a:latin typeface="+mj-lt"/>
                          <a:cs typeface="Arial" pitchFamily="34" charset="0"/>
                        </a:rPr>
                        <a:t>дисципли-нарная</a:t>
                      </a:r>
                      <a:endParaRPr kumimoji="0" lang="ru-RU" sz="1500" b="0" i="0" u="none" strike="noStrike" cap="none" normalizeH="0" baseline="0" dirty="0" smtClean="0">
                        <a:ln>
                          <a:noFill/>
                        </a:ln>
                        <a:solidFill>
                          <a:srgbClr val="000000"/>
                        </a:solidFill>
                        <a:effectLst/>
                        <a:latin typeface="+mj-lt"/>
                        <a:cs typeface="Arial" pitchFamily="34" charset="0"/>
                      </a:endParaRPr>
                    </a:p>
                  </a:txBody>
                  <a:tcPr marL="91445" marR="91445" marT="45724" marB="45724"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 xmlns:a16="http://schemas.microsoft.com/office/drawing/2014/main" val="10003"/>
                  </a:ext>
                </a:extLst>
              </a:tr>
              <a:tr h="80218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500" b="0" i="0" u="none" strike="noStrike" cap="none" normalizeH="0" baseline="0" dirty="0" smtClean="0">
                          <a:ln>
                            <a:noFill/>
                          </a:ln>
                          <a:solidFill>
                            <a:srgbClr val="000000"/>
                          </a:solidFill>
                          <a:effectLst/>
                          <a:latin typeface="+mj-lt"/>
                          <a:cs typeface="Arial" pitchFamily="34" charset="0"/>
                        </a:rPr>
                        <a:t>ч. </a:t>
                      </a:r>
                      <a:r>
                        <a:rPr kumimoji="0" lang="ru-RU" sz="1500" b="0" i="0" u="none" strike="noStrike" cap="none" normalizeH="0" baseline="0" dirty="0" smtClean="0">
                          <a:ln>
                            <a:noFill/>
                          </a:ln>
                          <a:solidFill>
                            <a:srgbClr val="000000"/>
                          </a:solidFill>
                          <a:effectLst/>
                          <a:latin typeface="+mj-lt"/>
                          <a:cs typeface="Arial" pitchFamily="34" charset="0"/>
                        </a:rPr>
                        <a:t>3 </a:t>
                      </a:r>
                      <a:r>
                        <a:rPr kumimoji="0" lang="ru-RU" sz="1500" b="0" i="0" u="none" strike="noStrike" cap="none" normalizeH="0" baseline="0" dirty="0" smtClean="0">
                          <a:ln>
                            <a:noFill/>
                          </a:ln>
                          <a:solidFill>
                            <a:srgbClr val="000000"/>
                          </a:solidFill>
                          <a:effectLst/>
                          <a:latin typeface="+mj-lt"/>
                          <a:cs typeface="Arial" pitchFamily="34" charset="0"/>
                        </a:rPr>
                        <a:t>с.8.1</a:t>
                      </a:r>
                      <a:endParaRPr kumimoji="0" lang="ru-RU" sz="1500" b="0" i="0" u="none" strike="noStrike" cap="none" normalizeH="0" baseline="0" dirty="0" smtClean="0">
                        <a:ln>
                          <a:noFill/>
                        </a:ln>
                        <a:solidFill>
                          <a:srgbClr val="000000"/>
                        </a:solidFill>
                        <a:effectLst/>
                        <a:latin typeface="+mj-lt"/>
                        <a:cs typeface="Arial" pitchFamily="34" charset="0"/>
                      </a:endParaRPr>
                    </a:p>
                  </a:txBody>
                  <a:tcPr marL="91445" marR="91445" marT="45724" marB="457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mj-lt"/>
                          <a:cs typeface="Arial" pitchFamily="34" charset="0"/>
                        </a:rPr>
                        <a:t>Освобождение от должности, увольнение за не выполнение обязанности по представлению сведений о расходах, представление неполных или недостоверных сведений</a:t>
                      </a:r>
                    </a:p>
                  </a:txBody>
                  <a:tcPr marL="91445" marR="91445" marT="45724" marB="457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500" b="0" i="0" u="none" strike="noStrike" cap="none" normalizeH="0" baseline="0" dirty="0" err="1" smtClean="0">
                          <a:ln>
                            <a:noFill/>
                          </a:ln>
                          <a:solidFill>
                            <a:srgbClr val="000000"/>
                          </a:solidFill>
                          <a:effectLst/>
                          <a:latin typeface="+mj-lt"/>
                          <a:cs typeface="Arial" pitchFamily="34" charset="0"/>
                        </a:rPr>
                        <a:t>дисципли-нарная</a:t>
                      </a:r>
                      <a:endParaRPr kumimoji="0" lang="ru-RU" sz="1500" b="0" i="0" u="none" strike="noStrike" cap="none" normalizeH="0" baseline="0" dirty="0" smtClean="0">
                        <a:ln>
                          <a:noFill/>
                        </a:ln>
                        <a:solidFill>
                          <a:srgbClr val="000000"/>
                        </a:solidFill>
                        <a:effectLst/>
                        <a:latin typeface="+mj-lt"/>
                        <a:cs typeface="Arial" pitchFamily="34" charset="0"/>
                      </a:endParaRPr>
                    </a:p>
                  </a:txBody>
                  <a:tcPr marL="91445" marR="91445" marT="45724" marB="45724"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 xmlns:a16="http://schemas.microsoft.com/office/drawing/2014/main" val="10004"/>
                  </a:ext>
                </a:extLst>
              </a:tr>
              <a:tr h="70338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500" b="0" i="0" u="none" strike="noStrike" cap="none" normalizeH="0" baseline="0" dirty="0" smtClean="0">
                          <a:ln>
                            <a:noFill/>
                          </a:ln>
                          <a:solidFill>
                            <a:srgbClr val="000000"/>
                          </a:solidFill>
                          <a:effectLst/>
                          <a:latin typeface="+mj-lt"/>
                          <a:cs typeface="Arial" pitchFamily="34" charset="0"/>
                        </a:rPr>
                        <a:t>ст. </a:t>
                      </a:r>
                      <a:r>
                        <a:rPr kumimoji="0" lang="ru-RU" sz="1500" b="0" i="0" u="none" strike="noStrike" cap="none" normalizeH="0" baseline="0" dirty="0" smtClean="0">
                          <a:ln>
                            <a:noFill/>
                          </a:ln>
                          <a:solidFill>
                            <a:srgbClr val="000000"/>
                          </a:solidFill>
                          <a:effectLst/>
                          <a:latin typeface="+mj-lt"/>
                          <a:cs typeface="Arial" pitchFamily="34" charset="0"/>
                        </a:rPr>
                        <a:t>13.2</a:t>
                      </a:r>
                    </a:p>
                  </a:txBody>
                  <a:tcPr marL="91445" marR="91445" marT="45724" marB="457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mj-lt"/>
                          <a:cs typeface="Arial" pitchFamily="34" charset="0"/>
                        </a:rPr>
                        <a:t>Увольнение (освобождение от должности) в связи с утратой доверия в случаях, предусмотренных федеральными законами</a:t>
                      </a:r>
                    </a:p>
                  </a:txBody>
                  <a:tcPr marL="91445" marR="91445" marT="45724" marB="457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500" b="0" i="0" u="none" strike="noStrike" cap="none" normalizeH="0" baseline="0" dirty="0" err="1" smtClean="0">
                          <a:ln>
                            <a:noFill/>
                          </a:ln>
                          <a:solidFill>
                            <a:srgbClr val="000000"/>
                          </a:solidFill>
                          <a:effectLst/>
                          <a:latin typeface="+mj-lt"/>
                          <a:cs typeface="Arial" pitchFamily="34" charset="0"/>
                        </a:rPr>
                        <a:t>дисципли-нарная</a:t>
                      </a:r>
                      <a:endParaRPr kumimoji="0" lang="ru-RU" sz="1500" b="0" i="0" u="none" strike="noStrike" cap="none" normalizeH="0" baseline="0" dirty="0" smtClean="0">
                        <a:ln>
                          <a:noFill/>
                        </a:ln>
                        <a:solidFill>
                          <a:srgbClr val="000000"/>
                        </a:solidFill>
                        <a:effectLst/>
                        <a:latin typeface="+mj-lt"/>
                        <a:cs typeface="Arial" pitchFamily="34" charset="0"/>
                      </a:endParaRPr>
                    </a:p>
                  </a:txBody>
                  <a:tcPr marL="91445" marR="91445" marT="45724" marB="45724"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 xmlns:a16="http://schemas.microsoft.com/office/drawing/2014/main" val="10005"/>
                  </a:ext>
                </a:extLst>
              </a:tr>
            </a:tbl>
          </a:graphicData>
        </a:graphic>
      </p:graphicFrame>
    </p:spTree>
  </p:cSld>
  <p:clrMapOvr>
    <a:masterClrMapping/>
  </p:clrMapOvr>
  <p:transition spd="med">
    <p:comb/>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AC883935-CA7F-4235-B9E0-5783A61306CC}" type="slidenum">
              <a:rPr lang="ru-RU" altLang="ru-RU">
                <a:latin typeface="Arial" panose="020B0604020202020204" pitchFamily="34" charset="0"/>
              </a:rPr>
              <a:pPr eaLnBrk="1" hangingPunct="1"/>
              <a:t>29</a:t>
            </a:fld>
            <a:endParaRPr lang="ru-RU" altLang="ru-RU">
              <a:latin typeface="Arial" panose="020B0604020202020204" pitchFamily="34" charset="0"/>
            </a:endParaRPr>
          </a:p>
        </p:txBody>
      </p:sp>
      <p:sp>
        <p:nvSpPr>
          <p:cNvPr id="31747" name="Прямоугольник 2"/>
          <p:cNvSpPr>
            <a:spLocks noChangeArrowheads="1"/>
          </p:cNvSpPr>
          <p:nvPr/>
        </p:nvSpPr>
        <p:spPr bwMode="auto">
          <a:xfrm>
            <a:off x="900113" y="476250"/>
            <a:ext cx="7200900"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lnSpc>
                <a:spcPct val="80000"/>
              </a:lnSpc>
              <a:spcBef>
                <a:spcPts val="600"/>
              </a:spcBef>
              <a:buClr>
                <a:srgbClr val="FF0000"/>
              </a:buClr>
            </a:pPr>
            <a:r>
              <a:rPr lang="ru-RU" altLang="ru-RU" b="1" dirty="0">
                <a:solidFill>
                  <a:srgbClr val="003399"/>
                </a:solidFill>
                <a:latin typeface="+mj-lt"/>
              </a:rPr>
              <a:t>ФЗ «О государственной гражданской службе РФ»</a:t>
            </a:r>
          </a:p>
        </p:txBody>
      </p:sp>
      <p:sp>
        <p:nvSpPr>
          <p:cNvPr id="31748" name="Прямоугольник 3"/>
          <p:cNvSpPr>
            <a:spLocks noChangeArrowheads="1"/>
          </p:cNvSpPr>
          <p:nvPr/>
        </p:nvSpPr>
        <p:spPr bwMode="auto">
          <a:xfrm>
            <a:off x="755650" y="1557338"/>
            <a:ext cx="80645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just" eaLnBrk="1" hangingPunct="1">
              <a:spcAft>
                <a:spcPts val="1200"/>
              </a:spcAft>
              <a:buFont typeface="Wingdings" panose="05000000000000000000" pitchFamily="2" charset="2"/>
              <a:buChar char="Ø"/>
            </a:pPr>
            <a:r>
              <a:rPr lang="ru-RU" altLang="ru-RU" dirty="0">
                <a:latin typeface="+mj-lt"/>
              </a:rPr>
              <a:t>В Федеральном законе отдельно регулируются вопросы применения мер ответственности именно </a:t>
            </a:r>
            <a:r>
              <a:rPr lang="ru-RU" altLang="ru-RU" b="1" dirty="0">
                <a:latin typeface="+mj-lt"/>
              </a:rPr>
              <a:t>за несоблюдение ограничений и запретов, требований о предотвращении или об урегулировании конфликта интересов и неисполнение обязанностей, установленных в целях противодействия коррупции</a:t>
            </a:r>
            <a:r>
              <a:rPr lang="ru-RU" altLang="ru-RU" dirty="0">
                <a:latin typeface="+mj-lt"/>
              </a:rPr>
              <a:t>.</a:t>
            </a:r>
          </a:p>
          <a:p>
            <a:pPr algn="just" eaLnBrk="1" hangingPunct="1">
              <a:spcAft>
                <a:spcPts val="1200"/>
              </a:spcAft>
              <a:buFont typeface="Wingdings" panose="05000000000000000000" pitchFamily="2" charset="2"/>
              <a:buChar char="Ø"/>
            </a:pPr>
            <a:r>
              <a:rPr lang="ru-RU" altLang="ru-RU" dirty="0">
                <a:latin typeface="+mj-lt"/>
              </a:rPr>
              <a:t>При этом порядок применения мер ответственности за коррупционные правонарушения отличается от порядка применения прочих дисциплинарных взысканий.</a:t>
            </a:r>
          </a:p>
          <a:p>
            <a:pPr algn="just" eaLnBrk="1" hangingPunct="1">
              <a:spcAft>
                <a:spcPts val="1200"/>
              </a:spcAft>
              <a:buFont typeface="Wingdings" panose="05000000000000000000" pitchFamily="2" charset="2"/>
              <a:buChar char="Ø"/>
            </a:pPr>
            <a:r>
              <a:rPr lang="ru-RU" altLang="ru-RU" dirty="0">
                <a:latin typeface="+mj-lt"/>
              </a:rPr>
              <a:t>Соответствующие нормы установлены ст. 59.1-59.3 ФЗ «О государственной гражданской службе РФ».</a:t>
            </a:r>
          </a:p>
          <a:p>
            <a:pPr algn="just" eaLnBrk="1" hangingPunct="1">
              <a:spcAft>
                <a:spcPts val="1200"/>
              </a:spcAft>
              <a:buFont typeface="Wingdings" panose="05000000000000000000" pitchFamily="2" charset="2"/>
              <a:buChar char="Ø"/>
            </a:pPr>
            <a:r>
              <a:rPr lang="ru-RU" altLang="ru-RU" b="1" dirty="0">
                <a:solidFill>
                  <a:srgbClr val="FF0000"/>
                </a:solidFill>
                <a:latin typeface="+mj-lt"/>
              </a:rPr>
              <a:t>Важно! </a:t>
            </a:r>
            <a:r>
              <a:rPr lang="ru-RU" altLang="ru-RU" dirty="0">
                <a:latin typeface="+mj-lt"/>
              </a:rPr>
              <a:t>Перечень ограничений, запретов и обязанностей, установленных в целях противодействия коррупции, в законе прямо не прописан.</a:t>
            </a:r>
            <a:r>
              <a:rPr lang="ru-RU" altLang="ru-RU" b="1" dirty="0">
                <a:solidFill>
                  <a:srgbClr val="FF0000"/>
                </a:solidFill>
                <a:latin typeface="+mj-lt"/>
              </a:rPr>
              <a:t> </a:t>
            </a:r>
            <a:r>
              <a:rPr lang="ru-RU" altLang="ru-RU" dirty="0">
                <a:latin typeface="+mj-lt"/>
              </a:rPr>
              <a:t>Это может создавать проблемы при </a:t>
            </a:r>
            <a:r>
              <a:rPr lang="ru-RU" altLang="ru-RU" dirty="0" err="1">
                <a:latin typeface="+mj-lt"/>
              </a:rPr>
              <a:t>правоприменении</a:t>
            </a:r>
            <a:r>
              <a:rPr lang="ru-RU" altLang="ru-RU" dirty="0">
                <a:latin typeface="+mj-lt"/>
              </a:rPr>
              <a:t>.</a:t>
            </a:r>
            <a:r>
              <a:rPr lang="ru-RU" altLang="ru-RU" b="1" dirty="0">
                <a:solidFill>
                  <a:srgbClr val="FF0000"/>
                </a:solidFill>
                <a:latin typeface="+mj-lt"/>
              </a:rPr>
              <a:t> </a:t>
            </a:r>
          </a:p>
        </p:txBody>
      </p:sp>
    </p:spTree>
  </p:cSld>
  <p:clrMapOvr>
    <a:masterClrMapping/>
  </p:clrMapOvr>
  <p:transition spd="med">
    <p:comb/>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rrowheads="1"/>
          </p:cNvSpPr>
          <p:nvPr>
            <p:ph type="title" idx="4294967295"/>
          </p:nvPr>
        </p:nvSpPr>
        <p:spPr>
          <a:xfrm>
            <a:off x="755650" y="260350"/>
            <a:ext cx="7561263" cy="1069975"/>
          </a:xfrm>
        </p:spPr>
        <p:txBody>
          <a:bodyPr/>
          <a:lstStyle/>
          <a:p>
            <a:pPr eaLnBrk="1" hangingPunct="1">
              <a:defRPr/>
            </a:pPr>
            <a:r>
              <a:rPr lang="ru-RU" sz="3300" dirty="0" smtClean="0">
                <a:solidFill>
                  <a:schemeClr val="hlink"/>
                </a:solidFill>
                <a:effectLst>
                  <a:outerShdw blurRad="38100" dist="38100" dir="2700000" algn="tl">
                    <a:srgbClr val="000000"/>
                  </a:outerShdw>
                </a:effectLst>
              </a:rPr>
              <a:t>Правовые основания ответственности за коррупционные правонарушения:</a:t>
            </a:r>
          </a:p>
        </p:txBody>
      </p:sp>
      <p:sp>
        <p:nvSpPr>
          <p:cNvPr id="25603" name="Rectangle 3"/>
          <p:cNvSpPr>
            <a:spLocks noGrp="1" noRot="1" noChangeArrowheads="1"/>
          </p:cNvSpPr>
          <p:nvPr>
            <p:ph type="body" idx="4294967295"/>
          </p:nvPr>
        </p:nvSpPr>
        <p:spPr>
          <a:xfrm>
            <a:off x="755650" y="1844675"/>
            <a:ext cx="8035925" cy="4498975"/>
          </a:xfrm>
        </p:spPr>
        <p:txBody>
          <a:bodyPr/>
          <a:lstStyle/>
          <a:p>
            <a:pPr algn="just" eaLnBrk="1" hangingPunct="1">
              <a:lnSpc>
                <a:spcPct val="90000"/>
              </a:lnSpc>
              <a:defRPr/>
            </a:pPr>
            <a:r>
              <a:rPr lang="ru-RU" sz="2450" dirty="0" smtClean="0">
                <a:effectLst>
                  <a:outerShdw blurRad="38100" dist="38100" dir="2700000" algn="tl">
                    <a:srgbClr val="FFFFFF"/>
                  </a:outerShdw>
                </a:effectLst>
                <a:latin typeface="+mj-lt"/>
              </a:rPr>
              <a:t>Федеральный закон от 25.12.2008 № 273-ФЗ </a:t>
            </a:r>
            <a:br>
              <a:rPr lang="ru-RU" sz="2450" dirty="0" smtClean="0">
                <a:effectLst>
                  <a:outerShdw blurRad="38100" dist="38100" dir="2700000" algn="tl">
                    <a:srgbClr val="FFFFFF"/>
                  </a:outerShdw>
                </a:effectLst>
                <a:latin typeface="+mj-lt"/>
              </a:rPr>
            </a:br>
            <a:r>
              <a:rPr lang="ru-RU" sz="2450" dirty="0" smtClean="0">
                <a:effectLst>
                  <a:outerShdw blurRad="38100" dist="38100" dir="2700000" algn="tl">
                    <a:srgbClr val="FFFFFF"/>
                  </a:outerShdw>
                </a:effectLst>
                <a:latin typeface="+mj-lt"/>
              </a:rPr>
              <a:t>«О противодействии коррупции»;</a:t>
            </a:r>
          </a:p>
          <a:p>
            <a:pPr algn="just" eaLnBrk="1" hangingPunct="1">
              <a:lnSpc>
                <a:spcPct val="90000"/>
              </a:lnSpc>
              <a:defRPr/>
            </a:pPr>
            <a:r>
              <a:rPr lang="ru-RU" sz="2450" dirty="0" smtClean="0">
                <a:effectLst>
                  <a:outerShdw blurRad="38100" dist="38100" dir="2700000" algn="tl">
                    <a:srgbClr val="FFFFFF"/>
                  </a:outerShdw>
                </a:effectLst>
                <a:latin typeface="+mj-lt"/>
              </a:rPr>
              <a:t>Федеральные законы, регламентирующие порядок прохождения г</a:t>
            </a:r>
            <a:r>
              <a:rPr lang="ru-RU" sz="2450" dirty="0" smtClean="0">
                <a:latin typeface="+mj-lt"/>
              </a:rPr>
              <a:t>осударственной гражданской, военной, правоохранительной службы, муниципальной службы;</a:t>
            </a:r>
          </a:p>
          <a:p>
            <a:pPr algn="just" eaLnBrk="1" hangingPunct="1">
              <a:lnSpc>
                <a:spcPct val="90000"/>
              </a:lnSpc>
              <a:defRPr/>
            </a:pPr>
            <a:r>
              <a:rPr lang="ru-RU" sz="2450" dirty="0" smtClean="0">
                <a:latin typeface="+mj-lt"/>
              </a:rPr>
              <a:t>Кодекс РФ об административных правонарушениях;</a:t>
            </a:r>
          </a:p>
          <a:p>
            <a:pPr algn="just" eaLnBrk="1" hangingPunct="1">
              <a:lnSpc>
                <a:spcPct val="90000"/>
              </a:lnSpc>
              <a:defRPr/>
            </a:pPr>
            <a:r>
              <a:rPr lang="ru-RU" sz="2450" dirty="0" smtClean="0">
                <a:effectLst>
                  <a:outerShdw blurRad="38100" dist="38100" dir="2700000" algn="tl">
                    <a:srgbClr val="FFFFFF"/>
                  </a:outerShdw>
                </a:effectLst>
                <a:latin typeface="+mj-lt"/>
              </a:rPr>
              <a:t>Уголовный кодекс РФ;</a:t>
            </a:r>
          </a:p>
          <a:p>
            <a:pPr algn="just" eaLnBrk="1" hangingPunct="1">
              <a:lnSpc>
                <a:spcPct val="90000"/>
              </a:lnSpc>
              <a:defRPr/>
            </a:pPr>
            <a:r>
              <a:rPr lang="ru-RU" sz="2450" dirty="0" smtClean="0">
                <a:effectLst>
                  <a:outerShdw blurRad="38100" dist="38100" dir="2700000" algn="tl">
                    <a:srgbClr val="FFFFFF"/>
                  </a:outerShdw>
                </a:effectLst>
                <a:latin typeface="+mj-lt"/>
              </a:rPr>
              <a:t>Гражданский кодекс РФ; </a:t>
            </a:r>
          </a:p>
          <a:p>
            <a:pPr algn="just" eaLnBrk="1" hangingPunct="1">
              <a:lnSpc>
                <a:spcPct val="90000"/>
              </a:lnSpc>
              <a:defRPr/>
            </a:pPr>
            <a:r>
              <a:rPr lang="ru-RU" sz="2450" dirty="0" smtClean="0">
                <a:effectLst>
                  <a:outerShdw blurRad="38100" dist="38100" dir="2700000" algn="tl">
                    <a:srgbClr val="FFFFFF"/>
                  </a:outerShdw>
                </a:effectLst>
                <a:latin typeface="+mj-lt"/>
              </a:rPr>
              <a:t>Трудовой кодекс РФ.</a:t>
            </a:r>
          </a:p>
        </p:txBody>
      </p:sp>
      <p:sp>
        <p:nvSpPr>
          <p:cNvPr id="4" name="Номер слайда 3"/>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1FA282A6-29DA-412E-A463-B03C394DE4E0}" type="slidenum">
              <a:rPr lang="ru-RU" altLang="ru-RU">
                <a:latin typeface="Arial" panose="020B0604020202020204" pitchFamily="34" charset="0"/>
              </a:rPr>
              <a:pPr eaLnBrk="1" hangingPunct="1"/>
              <a:t>3</a:t>
            </a:fld>
            <a:endParaRPr lang="ru-RU" altLang="ru-RU">
              <a:latin typeface="Arial" panose="020B0604020202020204" pitchFamily="34" charset="0"/>
            </a:endParaRPr>
          </a:p>
        </p:txBody>
      </p:sp>
    </p:spTree>
  </p:cSld>
  <p:clrMapOvr>
    <a:masterClrMapping/>
  </p:clrMapOvr>
  <p:transition spd="med">
    <p:comb/>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503FCAF0-A053-470D-B520-86309C997986}" type="slidenum">
              <a:rPr lang="ru-RU" altLang="ru-RU">
                <a:latin typeface="Arial" panose="020B0604020202020204" pitchFamily="34" charset="0"/>
              </a:rPr>
              <a:pPr eaLnBrk="1" hangingPunct="1"/>
              <a:t>30</a:t>
            </a:fld>
            <a:endParaRPr lang="ru-RU" altLang="ru-RU">
              <a:latin typeface="Arial" panose="020B0604020202020204" pitchFamily="34" charset="0"/>
            </a:endParaRPr>
          </a:p>
        </p:txBody>
      </p:sp>
      <p:sp>
        <p:nvSpPr>
          <p:cNvPr id="32771" name="Прямоугольник 2"/>
          <p:cNvSpPr>
            <a:spLocks noChangeArrowheads="1"/>
          </p:cNvSpPr>
          <p:nvPr/>
        </p:nvSpPr>
        <p:spPr bwMode="auto">
          <a:xfrm>
            <a:off x="755650" y="476250"/>
            <a:ext cx="79200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r>
              <a:rPr lang="ru-RU" altLang="ru-RU" b="1" dirty="0">
                <a:solidFill>
                  <a:srgbClr val="003399"/>
                </a:solidFill>
                <a:latin typeface="+mj-lt"/>
              </a:rPr>
              <a:t>Взыскания за несоблюдение антикоррупционных ограничений</a:t>
            </a:r>
            <a:endParaRPr lang="ru-RU" altLang="ru-RU" dirty="0">
              <a:latin typeface="+mj-lt"/>
            </a:endParaRPr>
          </a:p>
        </p:txBody>
      </p:sp>
      <p:sp>
        <p:nvSpPr>
          <p:cNvPr id="32772" name="Прямоугольник 4"/>
          <p:cNvSpPr>
            <a:spLocks noChangeArrowheads="1"/>
          </p:cNvSpPr>
          <p:nvPr/>
        </p:nvSpPr>
        <p:spPr bwMode="auto">
          <a:xfrm>
            <a:off x="827088" y="1700213"/>
            <a:ext cx="7921625" cy="421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just" eaLnBrk="1" hangingPunct="1">
              <a:spcAft>
                <a:spcPts val="600"/>
              </a:spcAft>
              <a:buFont typeface="Wingdings" panose="05000000000000000000" pitchFamily="2" charset="2"/>
              <a:buChar char="Ø"/>
            </a:pPr>
            <a:r>
              <a:rPr lang="ru-RU" altLang="ru-RU" dirty="0">
                <a:latin typeface="+mj-lt"/>
              </a:rPr>
              <a:t>Применение мер ответственности за несоблюдение ограничений и запретов, требований о предотвращении или об урегулировании конфликта интересов и неисполнение обязанностей, установленных в целях противодействия коррупции регулируется:</a:t>
            </a:r>
          </a:p>
          <a:p>
            <a:pPr algn="just" eaLnBrk="1" hangingPunct="1">
              <a:spcAft>
                <a:spcPts val="600"/>
              </a:spcAft>
              <a:buFont typeface="Wingdings" panose="05000000000000000000" pitchFamily="2" charset="2"/>
              <a:buChar char="§"/>
            </a:pPr>
            <a:r>
              <a:rPr lang="ru-RU" altLang="ru-RU" dirty="0">
                <a:latin typeface="+mj-lt"/>
              </a:rPr>
              <a:t>статьями 59.1, 59.2 и 59.3 Федерального Закона от 27.07.2004 № 79-ФЗ «О государственной гражданской службе РФ»; </a:t>
            </a:r>
          </a:p>
          <a:p>
            <a:pPr algn="just" eaLnBrk="1" hangingPunct="1">
              <a:spcBef>
                <a:spcPts val="1200"/>
              </a:spcBef>
              <a:spcAft>
                <a:spcPts val="600"/>
              </a:spcAft>
              <a:buFont typeface="Wingdings" panose="05000000000000000000" pitchFamily="2" charset="2"/>
              <a:buChar char="Ø"/>
            </a:pPr>
            <a:r>
              <a:rPr lang="ru-RU" altLang="ru-RU" dirty="0">
                <a:latin typeface="+mj-lt"/>
              </a:rPr>
              <a:t>На государственных гражданских служащих могут быть наложены следующие </a:t>
            </a:r>
            <a:r>
              <a:rPr lang="ru-RU" altLang="ru-RU" b="1" dirty="0">
                <a:latin typeface="+mj-lt"/>
              </a:rPr>
              <a:t>виды взысканий:</a:t>
            </a:r>
            <a:endParaRPr lang="en-US" altLang="ru-RU" b="1" dirty="0">
              <a:latin typeface="+mj-lt"/>
            </a:endParaRPr>
          </a:p>
          <a:p>
            <a:pPr algn="just" eaLnBrk="1" hangingPunct="1">
              <a:spcAft>
                <a:spcPts val="600"/>
              </a:spcAft>
              <a:buFontTx/>
              <a:buAutoNum type="arabicParenR"/>
            </a:pPr>
            <a:r>
              <a:rPr lang="ru-RU" altLang="ru-RU" dirty="0">
                <a:latin typeface="+mj-lt"/>
              </a:rPr>
              <a:t>замечание;</a:t>
            </a:r>
            <a:endParaRPr lang="ru-RU" altLang="ru-RU" sz="2400" dirty="0">
              <a:latin typeface="+mj-lt"/>
            </a:endParaRPr>
          </a:p>
          <a:p>
            <a:pPr algn="just" eaLnBrk="1" hangingPunct="1">
              <a:spcAft>
                <a:spcPts val="600"/>
              </a:spcAft>
              <a:buFontTx/>
              <a:buAutoNum type="arabicParenR"/>
            </a:pPr>
            <a:r>
              <a:rPr lang="ru-RU" altLang="ru-RU" dirty="0">
                <a:latin typeface="+mj-lt"/>
              </a:rPr>
              <a:t>выговор;</a:t>
            </a:r>
            <a:endParaRPr lang="ru-RU" altLang="ru-RU" sz="2400" dirty="0">
              <a:latin typeface="+mj-lt"/>
            </a:endParaRPr>
          </a:p>
          <a:p>
            <a:pPr algn="just" eaLnBrk="1" hangingPunct="1">
              <a:spcAft>
                <a:spcPts val="600"/>
              </a:spcAft>
              <a:buFontTx/>
              <a:buAutoNum type="arabicParenR"/>
            </a:pPr>
            <a:r>
              <a:rPr lang="ru-RU" altLang="ru-RU" dirty="0">
                <a:latin typeface="+mj-lt"/>
              </a:rPr>
              <a:t>предупреждение о неполном должностном соответствии;</a:t>
            </a:r>
          </a:p>
          <a:p>
            <a:pPr algn="just" eaLnBrk="1" hangingPunct="1">
              <a:spcAft>
                <a:spcPts val="600"/>
              </a:spcAft>
              <a:buFontTx/>
              <a:buAutoNum type="arabicParenR"/>
            </a:pPr>
            <a:r>
              <a:rPr lang="ru-RU" altLang="ru-RU" dirty="0">
                <a:latin typeface="+mj-lt"/>
              </a:rPr>
              <a:t>увольнение в связи с утратой доверия.</a:t>
            </a:r>
          </a:p>
        </p:txBody>
      </p:sp>
    </p:spTree>
  </p:cSld>
  <p:clrMapOvr>
    <a:masterClrMapping/>
  </p:clrMapOvr>
  <p:transition spd="med">
    <p:comb/>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8204F833-9E2D-4EA0-8E87-097B39F60896}" type="slidenum">
              <a:rPr lang="ru-RU" altLang="ru-RU">
                <a:latin typeface="Arial" panose="020B0604020202020204" pitchFamily="34" charset="0"/>
              </a:rPr>
              <a:pPr eaLnBrk="1" hangingPunct="1"/>
              <a:t>31</a:t>
            </a:fld>
            <a:endParaRPr lang="ru-RU" altLang="ru-RU">
              <a:latin typeface="Arial" panose="020B0604020202020204" pitchFamily="34" charset="0"/>
            </a:endParaRPr>
          </a:p>
        </p:txBody>
      </p:sp>
      <p:sp>
        <p:nvSpPr>
          <p:cNvPr id="33795" name="Прямоугольник 2"/>
          <p:cNvSpPr>
            <a:spLocks noChangeArrowheads="1"/>
          </p:cNvSpPr>
          <p:nvPr/>
        </p:nvSpPr>
        <p:spPr bwMode="auto">
          <a:xfrm>
            <a:off x="827088" y="1628775"/>
            <a:ext cx="7848600" cy="345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just" eaLnBrk="1" hangingPunct="1">
              <a:spcBef>
                <a:spcPts val="1200"/>
              </a:spcBef>
              <a:spcAft>
                <a:spcPts val="600"/>
              </a:spcAft>
              <a:buFont typeface="Wingdings" panose="05000000000000000000" pitchFamily="2" charset="2"/>
              <a:buChar char="Ø"/>
            </a:pPr>
            <a:r>
              <a:rPr lang="ru-RU" altLang="ru-RU" sz="2000" dirty="0">
                <a:latin typeface="+mj-lt"/>
              </a:rPr>
              <a:t>При применении взысканий </a:t>
            </a:r>
            <a:r>
              <a:rPr lang="ru-RU" altLang="ru-RU" sz="2000" b="1" dirty="0">
                <a:latin typeface="+mj-lt"/>
              </a:rPr>
              <a:t>учитываются:</a:t>
            </a:r>
            <a:r>
              <a:rPr lang="ru-RU" altLang="ru-RU" sz="2000" dirty="0">
                <a:latin typeface="+mj-lt"/>
              </a:rPr>
              <a:t> </a:t>
            </a:r>
          </a:p>
          <a:p>
            <a:pPr algn="just" eaLnBrk="1" hangingPunct="1">
              <a:spcAft>
                <a:spcPts val="400"/>
              </a:spcAft>
              <a:buFont typeface="Wingdings" panose="05000000000000000000" pitchFamily="2" charset="2"/>
              <a:buChar char="§"/>
            </a:pPr>
            <a:r>
              <a:rPr lang="ru-RU" altLang="ru-RU" dirty="0">
                <a:latin typeface="+mj-lt"/>
              </a:rPr>
              <a:t>характер совершенного гражданским служащим коррупционного </a:t>
            </a:r>
            <a:r>
              <a:rPr lang="ru-RU" altLang="ru-RU" dirty="0" smtClean="0">
                <a:latin typeface="+mj-lt"/>
              </a:rPr>
              <a:t>правонарушения; </a:t>
            </a:r>
            <a:endParaRPr lang="ru-RU" altLang="ru-RU" dirty="0">
              <a:latin typeface="+mj-lt"/>
            </a:endParaRPr>
          </a:p>
          <a:p>
            <a:pPr algn="just" eaLnBrk="1" hangingPunct="1">
              <a:spcAft>
                <a:spcPts val="400"/>
              </a:spcAft>
              <a:buFont typeface="Wingdings" panose="05000000000000000000" pitchFamily="2" charset="2"/>
              <a:buChar char="§"/>
            </a:pPr>
            <a:r>
              <a:rPr lang="ru-RU" altLang="ru-RU" dirty="0">
                <a:latin typeface="+mj-lt"/>
              </a:rPr>
              <a:t>его </a:t>
            </a:r>
            <a:r>
              <a:rPr lang="ru-RU" altLang="ru-RU" dirty="0" smtClean="0">
                <a:latin typeface="+mj-lt"/>
              </a:rPr>
              <a:t>тяжесть; </a:t>
            </a:r>
            <a:endParaRPr lang="ru-RU" altLang="ru-RU" dirty="0">
              <a:latin typeface="+mj-lt"/>
            </a:endParaRPr>
          </a:p>
          <a:p>
            <a:pPr algn="just" eaLnBrk="1" hangingPunct="1">
              <a:spcAft>
                <a:spcPts val="400"/>
              </a:spcAft>
              <a:buFont typeface="Wingdings" panose="05000000000000000000" pitchFamily="2" charset="2"/>
              <a:buChar char="§"/>
            </a:pPr>
            <a:r>
              <a:rPr lang="ru-RU" altLang="ru-RU" dirty="0">
                <a:latin typeface="+mj-lt"/>
              </a:rPr>
              <a:t>обстоятельства, при которых оно </a:t>
            </a:r>
            <a:r>
              <a:rPr lang="ru-RU" altLang="ru-RU" dirty="0" smtClean="0">
                <a:latin typeface="+mj-lt"/>
              </a:rPr>
              <a:t>совершено; </a:t>
            </a:r>
            <a:endParaRPr lang="ru-RU" altLang="ru-RU" dirty="0">
              <a:latin typeface="+mj-lt"/>
            </a:endParaRPr>
          </a:p>
          <a:p>
            <a:pPr algn="just" eaLnBrk="1" hangingPunct="1">
              <a:spcAft>
                <a:spcPts val="400"/>
              </a:spcAft>
              <a:buFont typeface="Wingdings" panose="05000000000000000000" pitchFamily="2" charset="2"/>
              <a:buChar char="§"/>
            </a:pPr>
            <a:r>
              <a:rPr lang="ru-RU" altLang="ru-RU" dirty="0">
                <a:latin typeface="+mj-lt"/>
              </a:rPr>
              <a:t>соблюдение гражданским служащим других ограничений и запретов, требований о предотвращении или об урегулировании конфликта интересов и исполнение им обязанностей, установленных в целях противодействия </a:t>
            </a:r>
            <a:r>
              <a:rPr lang="ru-RU" altLang="ru-RU" dirty="0" smtClean="0">
                <a:latin typeface="+mj-lt"/>
              </a:rPr>
              <a:t>коррупции; </a:t>
            </a:r>
            <a:endParaRPr lang="ru-RU" altLang="ru-RU" dirty="0">
              <a:latin typeface="+mj-lt"/>
            </a:endParaRPr>
          </a:p>
          <a:p>
            <a:pPr algn="just" eaLnBrk="1" hangingPunct="1">
              <a:spcAft>
                <a:spcPts val="400"/>
              </a:spcAft>
              <a:buFont typeface="Wingdings" panose="05000000000000000000" pitchFamily="2" charset="2"/>
              <a:buChar char="§"/>
            </a:pPr>
            <a:r>
              <a:rPr lang="ru-RU" altLang="ru-RU" dirty="0">
                <a:latin typeface="+mj-lt"/>
              </a:rPr>
              <a:t>предшествующие результаты исполнения гражданским служащим своих должностных обязанностей.</a:t>
            </a:r>
          </a:p>
        </p:txBody>
      </p:sp>
    </p:spTree>
  </p:cSld>
  <p:clrMapOvr>
    <a:masterClrMapping/>
  </p:clrMapOvr>
  <p:transition spd="med">
    <p:comb/>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A2224165-AB7C-49C4-8425-5B25F5C6D1D3}" type="slidenum">
              <a:rPr lang="ru-RU" altLang="ru-RU">
                <a:latin typeface="Arial" panose="020B0604020202020204" pitchFamily="34" charset="0"/>
              </a:rPr>
              <a:pPr eaLnBrk="1" hangingPunct="1"/>
              <a:t>32</a:t>
            </a:fld>
            <a:endParaRPr lang="ru-RU" altLang="ru-RU">
              <a:latin typeface="Arial" panose="020B0604020202020204" pitchFamily="34" charset="0"/>
            </a:endParaRPr>
          </a:p>
        </p:txBody>
      </p:sp>
      <p:sp>
        <p:nvSpPr>
          <p:cNvPr id="34819" name="Прямоугольник 2"/>
          <p:cNvSpPr>
            <a:spLocks noChangeArrowheads="1"/>
          </p:cNvSpPr>
          <p:nvPr/>
        </p:nvSpPr>
        <p:spPr bwMode="auto">
          <a:xfrm>
            <a:off x="2484438" y="549275"/>
            <a:ext cx="363888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lnSpc>
                <a:spcPct val="80000"/>
              </a:lnSpc>
              <a:spcBef>
                <a:spcPts val="600"/>
              </a:spcBef>
              <a:buClr>
                <a:srgbClr val="FF0000"/>
              </a:buClr>
            </a:pPr>
            <a:r>
              <a:rPr lang="ru-RU" altLang="ru-RU" b="1" dirty="0">
                <a:solidFill>
                  <a:srgbClr val="003399"/>
                </a:solidFill>
                <a:latin typeface="+mj-lt"/>
              </a:rPr>
              <a:t>Порядок применения взысканий</a:t>
            </a:r>
          </a:p>
        </p:txBody>
      </p:sp>
      <p:sp>
        <p:nvSpPr>
          <p:cNvPr id="34820" name="Прямоугольник 3"/>
          <p:cNvSpPr>
            <a:spLocks noChangeArrowheads="1"/>
          </p:cNvSpPr>
          <p:nvPr/>
        </p:nvSpPr>
        <p:spPr bwMode="auto">
          <a:xfrm>
            <a:off x="611188" y="1557338"/>
            <a:ext cx="8281987" cy="43755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just" eaLnBrk="1" hangingPunct="1">
              <a:spcAft>
                <a:spcPts val="600"/>
              </a:spcAft>
              <a:buFont typeface="Wingdings" panose="05000000000000000000" pitchFamily="2" charset="2"/>
              <a:buChar char="Ø"/>
            </a:pPr>
            <a:r>
              <a:rPr kumimoji="1" lang="ru-RU" altLang="ru-RU" sz="1700" dirty="0">
                <a:latin typeface="+mj-lt"/>
              </a:rPr>
              <a:t>Взыскания применяются представителем нанимателя на </a:t>
            </a:r>
            <a:r>
              <a:rPr kumimoji="1" lang="ru-RU" altLang="ru-RU" sz="1700" dirty="0" smtClean="0">
                <a:latin typeface="+mj-lt"/>
              </a:rPr>
              <a:t>основании: </a:t>
            </a:r>
            <a:endParaRPr kumimoji="1" lang="en-US" altLang="ru-RU" sz="1700" dirty="0">
              <a:latin typeface="+mj-lt"/>
            </a:endParaRPr>
          </a:p>
          <a:p>
            <a:pPr algn="just" eaLnBrk="1" hangingPunct="1">
              <a:spcAft>
                <a:spcPts val="600"/>
              </a:spcAft>
              <a:buFont typeface="Wingdings" panose="05000000000000000000" pitchFamily="2" charset="2"/>
              <a:buChar char="§"/>
            </a:pPr>
            <a:r>
              <a:rPr kumimoji="1" lang="ru-RU" altLang="ru-RU" sz="1700" dirty="0">
                <a:latin typeface="+mj-lt"/>
              </a:rPr>
              <a:t>доклада о результатах </a:t>
            </a:r>
            <a:r>
              <a:rPr kumimoji="1" lang="ru-RU" altLang="ru-RU" sz="1700" b="1" dirty="0">
                <a:latin typeface="+mj-lt"/>
              </a:rPr>
              <a:t>проверки</a:t>
            </a:r>
            <a:r>
              <a:rPr kumimoji="1" lang="ru-RU" altLang="ru-RU" sz="1700" dirty="0">
                <a:latin typeface="+mj-lt"/>
              </a:rPr>
              <a:t>, проведенной подразделением по профилактике коррупционных и иных правонарушений, в порядке, установленном </a:t>
            </a:r>
            <a:r>
              <a:rPr kumimoji="1" lang="ru-RU" altLang="ru-RU" sz="1700" b="1" dirty="0">
                <a:latin typeface="+mj-lt"/>
              </a:rPr>
              <a:t>Указом Президента РФ от 21.09.2009 № 1065</a:t>
            </a:r>
            <a:r>
              <a:rPr kumimoji="1" lang="ru-RU" altLang="ru-RU" sz="1700" dirty="0">
                <a:latin typeface="+mj-lt"/>
              </a:rPr>
              <a:t>;</a:t>
            </a:r>
            <a:endParaRPr kumimoji="1" lang="en-US" altLang="ru-RU" sz="1700" dirty="0">
              <a:latin typeface="+mj-lt"/>
            </a:endParaRPr>
          </a:p>
          <a:p>
            <a:pPr algn="just" eaLnBrk="1" hangingPunct="1">
              <a:spcAft>
                <a:spcPts val="800"/>
              </a:spcAft>
              <a:buFont typeface="Wingdings" panose="05000000000000000000" pitchFamily="2" charset="2"/>
              <a:buChar char="§"/>
            </a:pPr>
            <a:r>
              <a:rPr kumimoji="1" lang="ru-RU" altLang="ru-RU" sz="1700" dirty="0">
                <a:latin typeface="+mj-lt"/>
              </a:rPr>
              <a:t>в случае, если доклад о результатах проверки направлялся в комиссию по урегулированию конфликтов интересов, - и на основании рекомендации указанной комиссии;</a:t>
            </a:r>
          </a:p>
          <a:p>
            <a:pPr algn="just" eaLnBrk="1" hangingPunct="1">
              <a:spcAft>
                <a:spcPts val="800"/>
              </a:spcAft>
              <a:buFont typeface="Wingdings" panose="05000000000000000000" pitchFamily="2" charset="2"/>
              <a:buChar char="Ø"/>
            </a:pPr>
            <a:r>
              <a:rPr kumimoji="1" lang="ru-RU" altLang="ru-RU" sz="1700" dirty="0">
                <a:latin typeface="+mj-lt"/>
              </a:rPr>
              <a:t>Копия акта о применении к гражданскому служащему взыскания с указанием коррупционного правонарушения и нормативных правовых актов, положения которых им нарушены, или об отказе в применении к гражданскому служащему такого взыскания с указанием мотивов вручается гражданскому служащему под расписку в течение пяти дней со дня издания соответствующего акта.</a:t>
            </a:r>
          </a:p>
          <a:p>
            <a:pPr algn="just" eaLnBrk="1" hangingPunct="1">
              <a:spcAft>
                <a:spcPts val="800"/>
              </a:spcAft>
              <a:buFont typeface="Wingdings" panose="05000000000000000000" pitchFamily="2" charset="2"/>
              <a:buChar char="Ø"/>
            </a:pPr>
            <a:r>
              <a:rPr kumimoji="1" lang="ru-RU" altLang="ru-RU" sz="1700" dirty="0">
                <a:latin typeface="+mj-lt"/>
              </a:rPr>
              <a:t>С 1 августа 2014 года дисциплинарные взыскания могут применяться за правонарушения, совершенные в прошлом - </a:t>
            </a:r>
            <a:r>
              <a:rPr kumimoji="1" lang="ru-RU" altLang="ru-RU" sz="1700" b="1" dirty="0">
                <a:latin typeface="+mj-lt"/>
              </a:rPr>
              <a:t>в течение трех лет,</a:t>
            </a:r>
            <a:r>
              <a:rPr kumimoji="1" lang="ru-RU" altLang="ru-RU" sz="1700" dirty="0">
                <a:latin typeface="+mj-lt"/>
              </a:rPr>
              <a:t> предшествующих поступлению информации, явившейся основанием для осуществления проверки.</a:t>
            </a:r>
          </a:p>
        </p:txBody>
      </p:sp>
    </p:spTree>
  </p:cSld>
  <p:clrMapOvr>
    <a:masterClrMapping/>
  </p:clrMapOvr>
  <p:transition spd="med">
    <p:comb/>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2900DD2F-340A-4914-832D-46C5C6EA1145}" type="slidenum">
              <a:rPr lang="ru-RU" altLang="ru-RU">
                <a:latin typeface="Arial" panose="020B0604020202020204" pitchFamily="34" charset="0"/>
              </a:rPr>
              <a:pPr eaLnBrk="1" hangingPunct="1"/>
              <a:t>33</a:t>
            </a:fld>
            <a:endParaRPr lang="ru-RU" altLang="ru-RU">
              <a:latin typeface="Arial" panose="020B0604020202020204" pitchFamily="34" charset="0"/>
            </a:endParaRPr>
          </a:p>
        </p:txBody>
      </p:sp>
      <p:sp>
        <p:nvSpPr>
          <p:cNvPr id="35843" name="Прямоугольник 2"/>
          <p:cNvSpPr>
            <a:spLocks noChangeArrowheads="1"/>
          </p:cNvSpPr>
          <p:nvPr/>
        </p:nvSpPr>
        <p:spPr bwMode="auto">
          <a:xfrm>
            <a:off x="2339975" y="549275"/>
            <a:ext cx="3401637"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lnSpc>
                <a:spcPct val="80000"/>
              </a:lnSpc>
              <a:spcBef>
                <a:spcPts val="600"/>
              </a:spcBef>
              <a:buClr>
                <a:srgbClr val="FF0000"/>
              </a:buClr>
            </a:pPr>
            <a:r>
              <a:rPr lang="ru-RU" altLang="ru-RU" b="1" dirty="0">
                <a:solidFill>
                  <a:srgbClr val="003399"/>
                </a:solidFill>
                <a:latin typeface="+mj-lt"/>
              </a:rPr>
              <a:t>Сроки применения взысканий</a:t>
            </a:r>
          </a:p>
        </p:txBody>
      </p:sp>
      <p:sp>
        <p:nvSpPr>
          <p:cNvPr id="35844" name="Прямоугольник 3"/>
          <p:cNvSpPr>
            <a:spLocks noChangeArrowheads="1"/>
          </p:cNvSpPr>
          <p:nvPr/>
        </p:nvSpPr>
        <p:spPr bwMode="auto">
          <a:xfrm>
            <a:off x="611188" y="1700213"/>
            <a:ext cx="8208962" cy="3693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just" eaLnBrk="1" hangingPunct="1">
              <a:buFont typeface="Wingdings" panose="05000000000000000000" pitchFamily="2" charset="2"/>
              <a:buChar char="Ø"/>
            </a:pPr>
            <a:r>
              <a:rPr kumimoji="1" lang="ru-RU" altLang="ru-RU" dirty="0">
                <a:latin typeface="+mj-lt"/>
              </a:rPr>
              <a:t>Взыскания применяются </a:t>
            </a:r>
            <a:r>
              <a:rPr kumimoji="1" lang="ru-RU" altLang="ru-RU" b="1" dirty="0">
                <a:latin typeface="+mj-lt"/>
              </a:rPr>
              <a:t>не позднее одного месяца </a:t>
            </a:r>
            <a:r>
              <a:rPr kumimoji="1" lang="ru-RU" altLang="ru-RU" dirty="0">
                <a:latin typeface="+mj-lt"/>
              </a:rPr>
              <a:t>со дня поступления информации о совершении гражданским служащим коррупционного правонарушения, не считая периода временной нетрудоспособности гражданского служащего, пребывания его в отпуске, других случаев его отсутствия на службе по уважительным причинам, а также времени проведения проверки и рассмотрения ее материалов комиссией по урегулированию конфликтов интересов. </a:t>
            </a:r>
            <a:endParaRPr kumimoji="1" lang="ru-RU" altLang="ru-RU" dirty="0" smtClean="0">
              <a:latin typeface="+mj-lt"/>
            </a:endParaRPr>
          </a:p>
          <a:p>
            <a:pPr algn="just" eaLnBrk="1" hangingPunct="1">
              <a:buFont typeface="Wingdings" panose="05000000000000000000" pitchFamily="2" charset="2"/>
              <a:buChar char="Ø"/>
            </a:pPr>
            <a:r>
              <a:rPr kumimoji="1" lang="ru-RU" altLang="ru-RU" dirty="0" smtClean="0">
                <a:latin typeface="+mj-lt"/>
              </a:rPr>
              <a:t>При </a:t>
            </a:r>
            <a:r>
              <a:rPr kumimoji="1" lang="ru-RU" altLang="ru-RU" dirty="0">
                <a:latin typeface="+mj-lt"/>
              </a:rPr>
              <a:t>этом взыскание должно быть применено </a:t>
            </a:r>
            <a:r>
              <a:rPr kumimoji="1" lang="ru-RU" altLang="ru-RU" b="1" dirty="0">
                <a:latin typeface="+mj-lt"/>
              </a:rPr>
              <a:t>не позднее шести месяцев </a:t>
            </a:r>
            <a:r>
              <a:rPr kumimoji="1" lang="ru-RU" altLang="ru-RU" dirty="0">
                <a:latin typeface="+mj-lt"/>
              </a:rPr>
              <a:t>со дня поступления информации о совершении коррупционного </a:t>
            </a:r>
            <a:r>
              <a:rPr kumimoji="1" lang="ru-RU" altLang="ru-RU" dirty="0" smtClean="0">
                <a:latin typeface="+mj-lt"/>
              </a:rPr>
              <a:t>правонарушения.</a:t>
            </a:r>
          </a:p>
          <a:p>
            <a:pPr algn="just" eaLnBrk="1" hangingPunct="1">
              <a:buFont typeface="Wingdings" panose="05000000000000000000" pitchFamily="2" charset="2"/>
              <a:buChar char="Ø"/>
            </a:pPr>
            <a:r>
              <a:rPr kumimoji="1" lang="ru-RU" altLang="ru-RU" b="1" u="sng" dirty="0" smtClean="0">
                <a:latin typeface="+mj-lt"/>
              </a:rPr>
              <a:t>Важно</a:t>
            </a:r>
            <a:r>
              <a:rPr kumimoji="1" lang="ru-RU" altLang="ru-RU" b="1" u="sng" dirty="0">
                <a:latin typeface="+mj-lt"/>
              </a:rPr>
              <a:t>!</a:t>
            </a:r>
            <a:r>
              <a:rPr kumimoji="1" lang="ru-RU" altLang="ru-RU" dirty="0">
                <a:latin typeface="+mj-lt"/>
              </a:rPr>
              <a:t> Отсутствие на службе в течение </a:t>
            </a:r>
            <a:r>
              <a:rPr kumimoji="1" lang="ru-RU" altLang="ru-RU" b="1" dirty="0">
                <a:latin typeface="+mj-lt"/>
              </a:rPr>
              <a:t>более четырех месяцев</a:t>
            </a:r>
            <a:r>
              <a:rPr kumimoji="1" lang="ru-RU" altLang="ru-RU" dirty="0">
                <a:latin typeface="+mj-lt"/>
              </a:rPr>
              <a:t> подряд в связи с временной нетрудоспособностью является основанием для увольнения с гражданской службы.</a:t>
            </a:r>
            <a:endParaRPr lang="ru-RU" altLang="ru-RU" dirty="0">
              <a:latin typeface="+mj-lt"/>
            </a:endParaRPr>
          </a:p>
        </p:txBody>
      </p:sp>
    </p:spTree>
  </p:cSld>
  <p:clrMapOvr>
    <a:masterClrMapping/>
  </p:clrMapOvr>
  <p:transition spd="med">
    <p:comb/>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50E8C79F-B27B-44FA-9FFE-3563869D56EB}" type="slidenum">
              <a:rPr lang="ru-RU" altLang="ru-RU">
                <a:latin typeface="Arial" panose="020B0604020202020204" pitchFamily="34" charset="0"/>
              </a:rPr>
              <a:pPr eaLnBrk="1" hangingPunct="1"/>
              <a:t>34</a:t>
            </a:fld>
            <a:endParaRPr lang="ru-RU" altLang="ru-RU">
              <a:latin typeface="Arial" panose="020B0604020202020204" pitchFamily="34" charset="0"/>
            </a:endParaRPr>
          </a:p>
        </p:txBody>
      </p:sp>
      <p:sp>
        <p:nvSpPr>
          <p:cNvPr id="36867" name="Прямоугольник 2"/>
          <p:cNvSpPr>
            <a:spLocks noChangeArrowheads="1"/>
          </p:cNvSpPr>
          <p:nvPr/>
        </p:nvSpPr>
        <p:spPr bwMode="auto">
          <a:xfrm>
            <a:off x="2268538" y="620713"/>
            <a:ext cx="3767250"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lnSpc>
                <a:spcPct val="80000"/>
              </a:lnSpc>
              <a:spcBef>
                <a:spcPts val="600"/>
              </a:spcBef>
              <a:buClr>
                <a:srgbClr val="FF0000"/>
              </a:buClr>
            </a:pPr>
            <a:r>
              <a:rPr lang="ru-RU" altLang="ru-RU" b="1" dirty="0">
                <a:solidFill>
                  <a:srgbClr val="003399"/>
                </a:solidFill>
                <a:latin typeface="+mj-lt"/>
              </a:rPr>
              <a:t>Обжалование и снятие взысканий</a:t>
            </a:r>
          </a:p>
        </p:txBody>
      </p:sp>
      <p:sp>
        <p:nvSpPr>
          <p:cNvPr id="36868" name="Прямоугольник 3"/>
          <p:cNvSpPr>
            <a:spLocks noChangeArrowheads="1"/>
          </p:cNvSpPr>
          <p:nvPr/>
        </p:nvSpPr>
        <p:spPr bwMode="auto">
          <a:xfrm>
            <a:off x="1042988" y="1720850"/>
            <a:ext cx="7705725"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just" eaLnBrk="1" hangingPunct="1">
              <a:buFont typeface="Wingdings" panose="05000000000000000000" pitchFamily="2" charset="2"/>
              <a:buChar char="Ø"/>
            </a:pPr>
            <a:r>
              <a:rPr kumimoji="1" lang="ru-RU" altLang="ru-RU" sz="2400" dirty="0">
                <a:latin typeface="+mj-lt"/>
              </a:rPr>
              <a:t>Гражданский служащий вправе </a:t>
            </a:r>
            <a:r>
              <a:rPr kumimoji="1" lang="ru-RU" altLang="ru-RU" sz="2400" b="1" dirty="0">
                <a:latin typeface="+mj-lt"/>
              </a:rPr>
              <a:t>обжаловать</a:t>
            </a:r>
            <a:r>
              <a:rPr kumimoji="1" lang="ru-RU" altLang="ru-RU" sz="2400" dirty="0">
                <a:latin typeface="+mj-lt"/>
              </a:rPr>
              <a:t> взыскание в письменной форме в комиссию государственного органа по служебным спорам или в суд.</a:t>
            </a:r>
            <a:endParaRPr kumimoji="1" lang="en-US" altLang="ru-RU" sz="2400" dirty="0">
              <a:latin typeface="+mj-lt"/>
            </a:endParaRPr>
          </a:p>
          <a:p>
            <a:pPr algn="just" eaLnBrk="1" hangingPunct="1">
              <a:buFont typeface="Wingdings" panose="05000000000000000000" pitchFamily="2" charset="2"/>
              <a:buChar char="Ø"/>
            </a:pPr>
            <a:endParaRPr kumimoji="1" lang="ru-RU" altLang="ru-RU" sz="2400" dirty="0">
              <a:latin typeface="+mj-lt"/>
            </a:endParaRPr>
          </a:p>
          <a:p>
            <a:pPr algn="just" eaLnBrk="1" hangingPunct="1">
              <a:buFont typeface="Wingdings" panose="05000000000000000000" pitchFamily="2" charset="2"/>
              <a:buChar char="Ø"/>
            </a:pPr>
            <a:r>
              <a:rPr kumimoji="1" lang="ru-RU" altLang="ru-RU" sz="2400" dirty="0">
                <a:latin typeface="+mj-lt"/>
              </a:rPr>
              <a:t>Если </a:t>
            </a:r>
            <a:r>
              <a:rPr kumimoji="1" lang="ru-RU" altLang="ru-RU" sz="2400" b="1" dirty="0">
                <a:latin typeface="+mj-lt"/>
              </a:rPr>
              <a:t>в течение одного года </a:t>
            </a:r>
            <a:r>
              <a:rPr kumimoji="1" lang="ru-RU" altLang="ru-RU" sz="2400" dirty="0">
                <a:latin typeface="+mj-lt"/>
              </a:rPr>
              <a:t>со</a:t>
            </a:r>
            <a:r>
              <a:rPr kumimoji="1" lang="ru-RU" altLang="ru-RU" sz="2400" b="1" dirty="0">
                <a:latin typeface="+mj-lt"/>
              </a:rPr>
              <a:t> </a:t>
            </a:r>
            <a:r>
              <a:rPr kumimoji="1" lang="ru-RU" altLang="ru-RU" sz="2400" dirty="0">
                <a:latin typeface="+mj-lt"/>
              </a:rPr>
              <a:t>дня применения взыскания гражданский служащий не был подвергнут дисциплинарному взысканию Федерального закона, </a:t>
            </a:r>
            <a:r>
              <a:rPr kumimoji="1" lang="ru-RU" altLang="ru-RU" sz="2400" b="1" dirty="0">
                <a:latin typeface="+mj-lt"/>
              </a:rPr>
              <a:t>он считается не имеющим взыскания.</a:t>
            </a:r>
          </a:p>
        </p:txBody>
      </p:sp>
    </p:spTree>
  </p:cSld>
  <p:clrMapOvr>
    <a:masterClrMapping/>
  </p:clrMapOvr>
  <p:transition spd="med">
    <p:comb/>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CF594B32-8501-4CCB-B652-4B3B93A77CBF}" type="slidenum">
              <a:rPr lang="ru-RU" altLang="ru-RU">
                <a:latin typeface="Arial" panose="020B0604020202020204" pitchFamily="34" charset="0"/>
              </a:rPr>
              <a:pPr eaLnBrk="1" hangingPunct="1"/>
              <a:t>35</a:t>
            </a:fld>
            <a:endParaRPr lang="ru-RU" altLang="ru-RU">
              <a:latin typeface="Arial" panose="020B0604020202020204" pitchFamily="34" charset="0"/>
            </a:endParaRPr>
          </a:p>
        </p:txBody>
      </p:sp>
      <p:sp>
        <p:nvSpPr>
          <p:cNvPr id="37891" name="Прямоугольник 2"/>
          <p:cNvSpPr>
            <a:spLocks noChangeArrowheads="1"/>
          </p:cNvSpPr>
          <p:nvPr/>
        </p:nvSpPr>
        <p:spPr bwMode="auto">
          <a:xfrm>
            <a:off x="1116013" y="476250"/>
            <a:ext cx="6985000"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lnSpc>
                <a:spcPct val="80000"/>
              </a:lnSpc>
              <a:spcBef>
                <a:spcPts val="600"/>
              </a:spcBef>
              <a:buClr>
                <a:srgbClr val="FF0000"/>
              </a:buClr>
            </a:pPr>
            <a:r>
              <a:rPr lang="ru-RU" altLang="ru-RU" b="1" dirty="0">
                <a:solidFill>
                  <a:srgbClr val="003399"/>
                </a:solidFill>
                <a:latin typeface="+mj-lt"/>
              </a:rPr>
              <a:t>Увольнение в связи с утратой доверия</a:t>
            </a:r>
          </a:p>
        </p:txBody>
      </p:sp>
      <p:sp>
        <p:nvSpPr>
          <p:cNvPr id="37892" name="Прямоугольник 3"/>
          <p:cNvSpPr>
            <a:spLocks noChangeArrowheads="1"/>
          </p:cNvSpPr>
          <p:nvPr/>
        </p:nvSpPr>
        <p:spPr bwMode="auto">
          <a:xfrm>
            <a:off x="288130" y="1479320"/>
            <a:ext cx="8640763" cy="538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spcAft>
                <a:spcPts val="600"/>
              </a:spcAft>
              <a:buFont typeface="Wingdings" panose="05000000000000000000" pitchFamily="2" charset="2"/>
              <a:buChar char="Ø"/>
            </a:pPr>
            <a:r>
              <a:rPr lang="ru-RU" altLang="ru-RU" b="1" dirty="0"/>
              <a:t> </a:t>
            </a:r>
            <a:r>
              <a:rPr lang="ru-RU" altLang="ru-RU" sz="1600" b="1" dirty="0">
                <a:latin typeface="Times New Roman" panose="02020603050405020304" pitchFamily="18" charset="0"/>
                <a:cs typeface="Times New Roman" panose="02020603050405020304" pitchFamily="18" charset="0"/>
              </a:rPr>
              <a:t>Основания для увольнения в связи с утратой доверия:</a:t>
            </a:r>
          </a:p>
          <a:p>
            <a:pPr algn="just" eaLnBrk="1" hangingPunct="1">
              <a:spcAft>
                <a:spcPts val="600"/>
              </a:spcAft>
              <a:buFont typeface="Wingdings" panose="05000000000000000000" pitchFamily="2" charset="2"/>
              <a:buChar char="§"/>
            </a:pPr>
            <a:r>
              <a:rPr lang="ru-RU" altLang="ru-RU" sz="1600" dirty="0">
                <a:latin typeface="Times New Roman" panose="02020603050405020304" pitchFamily="18" charset="0"/>
                <a:cs typeface="Times New Roman" panose="02020603050405020304" pitchFamily="18" charset="0"/>
              </a:rPr>
              <a:t>непринятие государственным служащим мер по предотвращению и (или) урегулированию конфликта интересов, стороной которого он является;</a:t>
            </a:r>
          </a:p>
          <a:p>
            <a:pPr algn="just" eaLnBrk="1" hangingPunct="1">
              <a:spcAft>
                <a:spcPts val="600"/>
              </a:spcAft>
              <a:buFont typeface="Wingdings" panose="05000000000000000000" pitchFamily="2" charset="2"/>
              <a:buChar char="§"/>
            </a:pPr>
            <a:r>
              <a:rPr lang="ru-RU" altLang="ru-RU" sz="1600" dirty="0">
                <a:latin typeface="Times New Roman" panose="02020603050405020304" pitchFamily="18" charset="0"/>
                <a:cs typeface="Times New Roman" panose="02020603050405020304" pitchFamily="18" charset="0"/>
              </a:rPr>
              <a:t>непредставление служащим сведений о доходах, расходах, об имуществе и обязательствах имущественного характера</a:t>
            </a:r>
            <a:r>
              <a:rPr lang="en-US" altLang="ru-RU" sz="1600" dirty="0">
                <a:latin typeface="Times New Roman" panose="02020603050405020304" pitchFamily="18" charset="0"/>
                <a:cs typeface="Times New Roman" panose="02020603050405020304" pitchFamily="18" charset="0"/>
              </a:rPr>
              <a:t> </a:t>
            </a:r>
            <a:r>
              <a:rPr lang="ru-RU" altLang="ru-RU" sz="1600" dirty="0">
                <a:latin typeface="Times New Roman" panose="02020603050405020304" pitchFamily="18" charset="0"/>
                <a:cs typeface="Times New Roman" panose="02020603050405020304" pitchFamily="18" charset="0"/>
              </a:rPr>
              <a:t>либо представления </a:t>
            </a:r>
            <a:r>
              <a:rPr lang="ru-RU" altLang="ru-RU" sz="1600" b="1" dirty="0">
                <a:latin typeface="Times New Roman" panose="02020603050405020304" pitchFamily="18" charset="0"/>
                <a:cs typeface="Times New Roman" panose="02020603050405020304" pitchFamily="18" charset="0"/>
              </a:rPr>
              <a:t>заведомо</a:t>
            </a:r>
            <a:r>
              <a:rPr lang="ru-RU" altLang="ru-RU" sz="1600" dirty="0">
                <a:latin typeface="Times New Roman" panose="02020603050405020304" pitchFamily="18" charset="0"/>
                <a:cs typeface="Times New Roman" panose="02020603050405020304" pitchFamily="18" charset="0"/>
              </a:rPr>
              <a:t> недостоверных или неполных сведений;</a:t>
            </a:r>
          </a:p>
          <a:p>
            <a:pPr algn="just" eaLnBrk="1" hangingPunct="1">
              <a:spcAft>
                <a:spcPts val="600"/>
              </a:spcAft>
              <a:buFont typeface="Wingdings" panose="05000000000000000000" pitchFamily="2" charset="2"/>
              <a:buChar char="§"/>
            </a:pPr>
            <a:r>
              <a:rPr lang="ru-RU" altLang="ru-RU" sz="1600" dirty="0">
                <a:latin typeface="Times New Roman" panose="02020603050405020304" pitchFamily="18" charset="0"/>
                <a:cs typeface="Times New Roman" panose="02020603050405020304" pitchFamily="18" charset="0"/>
              </a:rPr>
              <a:t>участие гражданского служащего на платной основе в деятельности органа управления коммерческой организацией;</a:t>
            </a:r>
            <a:endParaRPr lang="en-US" altLang="ru-RU" sz="1600" dirty="0">
              <a:latin typeface="Times New Roman" panose="02020603050405020304" pitchFamily="18" charset="0"/>
              <a:cs typeface="Times New Roman" panose="02020603050405020304" pitchFamily="18" charset="0"/>
            </a:endParaRPr>
          </a:p>
          <a:p>
            <a:pPr algn="just" eaLnBrk="1" hangingPunct="1">
              <a:spcAft>
                <a:spcPts val="600"/>
              </a:spcAft>
              <a:buFont typeface="Wingdings" panose="05000000000000000000" pitchFamily="2" charset="2"/>
              <a:buChar char="§"/>
            </a:pPr>
            <a:r>
              <a:rPr lang="ru-RU" altLang="ru-RU" sz="1600" dirty="0">
                <a:latin typeface="Times New Roman" panose="02020603050405020304" pitchFamily="18" charset="0"/>
                <a:cs typeface="Times New Roman" panose="02020603050405020304" pitchFamily="18" charset="0"/>
              </a:rPr>
              <a:t>осуществление служащим  предпринимательской деятельности;</a:t>
            </a:r>
          </a:p>
          <a:p>
            <a:pPr algn="just" eaLnBrk="1" hangingPunct="1">
              <a:spcAft>
                <a:spcPts val="600"/>
              </a:spcAft>
              <a:buFont typeface="Wingdings" panose="05000000000000000000" pitchFamily="2" charset="2"/>
              <a:buChar char="§"/>
            </a:pPr>
            <a:r>
              <a:rPr lang="ru-RU" altLang="ru-RU" sz="1600" dirty="0">
                <a:latin typeface="Times New Roman" panose="02020603050405020304" pitchFamily="18" charset="0"/>
                <a:cs typeface="Times New Roman" panose="02020603050405020304" pitchFamily="18" charset="0"/>
              </a:rPr>
              <a:t>вхождение гражданского служащего в состав органов управления, попечительских или наблюдательных советов, иных органов иностранных некоммерческих неправительственных организаций и действующих на территории РФ их структурных подразделений;</a:t>
            </a:r>
          </a:p>
          <a:p>
            <a:pPr algn="just" eaLnBrk="1" hangingPunct="1">
              <a:spcAft>
                <a:spcPts val="600"/>
              </a:spcAft>
              <a:buFont typeface="Wingdings" panose="05000000000000000000" pitchFamily="2" charset="2"/>
              <a:buChar char="§"/>
            </a:pPr>
            <a:r>
              <a:rPr lang="ru-RU" altLang="ru-RU" sz="1600" dirty="0">
                <a:latin typeface="Times New Roman" panose="02020603050405020304" pitchFamily="18" charset="0"/>
                <a:cs typeface="Times New Roman" panose="02020603050405020304" pitchFamily="18" charset="0"/>
              </a:rPr>
              <a:t>нарушение гражданским служащим, его супругой (супругом) и несовершеннолетними детьми запрета открывать и иметь счета (вклады), хранить наличные денежные средства и ценности в иностранных банках, расположенных за пределами территории РФ, владеть и (или) пользоваться иностранными финансовыми инструментами. </a:t>
            </a:r>
          </a:p>
          <a:p>
            <a:pPr algn="just" eaLnBrk="1" hangingPunct="1">
              <a:spcAft>
                <a:spcPts val="600"/>
              </a:spcAft>
              <a:buFont typeface="Wingdings" panose="05000000000000000000" pitchFamily="2" charset="2"/>
              <a:buChar char="§"/>
            </a:pPr>
            <a:r>
              <a:rPr lang="ru-RU" altLang="ru-RU" sz="1600" dirty="0">
                <a:latin typeface="Times New Roman" panose="02020603050405020304" pitchFamily="18" charset="0"/>
                <a:cs typeface="Times New Roman" panose="02020603050405020304" pitchFamily="18" charset="0"/>
              </a:rPr>
              <a:t>Непринятие представителем нанимателя мер по предотвращению и (или) урегулированию конфликта интересов</a:t>
            </a:r>
          </a:p>
          <a:p>
            <a:pPr algn="just" eaLnBrk="1" hangingPunct="1">
              <a:spcAft>
                <a:spcPts val="600"/>
              </a:spcAft>
              <a:buFont typeface="Wingdings" panose="05000000000000000000" pitchFamily="2" charset="2"/>
              <a:buChar char="§"/>
            </a:pPr>
            <a:endParaRPr lang="ru-RU" altLang="ru-RU" sz="1400" dirty="0"/>
          </a:p>
        </p:txBody>
      </p:sp>
    </p:spTree>
  </p:cSld>
  <p:clrMapOvr>
    <a:masterClrMapping/>
  </p:clrMapOvr>
  <p:transition spd="med">
    <p:comb/>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DB6F873E-C166-4622-B3BD-6F90E9B045A2}" type="slidenum">
              <a:rPr lang="ru-RU" altLang="ru-RU">
                <a:latin typeface="Arial" panose="020B0604020202020204" pitchFamily="34" charset="0"/>
              </a:rPr>
              <a:pPr eaLnBrk="1" hangingPunct="1"/>
              <a:t>36</a:t>
            </a:fld>
            <a:endParaRPr lang="ru-RU" altLang="ru-RU">
              <a:latin typeface="Arial" panose="020B0604020202020204" pitchFamily="34" charset="0"/>
            </a:endParaRPr>
          </a:p>
        </p:txBody>
      </p:sp>
      <p:sp>
        <p:nvSpPr>
          <p:cNvPr id="38915" name="Прямоугольник 2"/>
          <p:cNvSpPr>
            <a:spLocks noChangeArrowheads="1"/>
          </p:cNvSpPr>
          <p:nvPr/>
        </p:nvSpPr>
        <p:spPr bwMode="auto">
          <a:xfrm>
            <a:off x="755650" y="333375"/>
            <a:ext cx="792003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r>
              <a:rPr lang="ru-RU" altLang="ru-RU" b="1" u="sng" dirty="0">
                <a:solidFill>
                  <a:schemeClr val="hlink"/>
                </a:solidFill>
                <a:latin typeface="+mj-lt"/>
              </a:rPr>
              <a:t>Увольнение в связи с утратой доверия муниципальных служащих:</a:t>
            </a:r>
            <a:r>
              <a:rPr lang="ru-RU" altLang="ru-RU" b="1" dirty="0">
                <a:solidFill>
                  <a:schemeClr val="hlink"/>
                </a:solidFill>
                <a:latin typeface="+mj-lt"/>
              </a:rPr>
              <a:t/>
            </a:r>
            <a:br>
              <a:rPr lang="ru-RU" altLang="ru-RU" b="1" dirty="0">
                <a:solidFill>
                  <a:schemeClr val="hlink"/>
                </a:solidFill>
                <a:latin typeface="+mj-lt"/>
              </a:rPr>
            </a:br>
            <a:endParaRPr lang="ru-RU" altLang="ru-RU" dirty="0">
              <a:latin typeface="+mj-lt"/>
            </a:endParaRPr>
          </a:p>
        </p:txBody>
      </p:sp>
      <p:sp>
        <p:nvSpPr>
          <p:cNvPr id="38916" name="Прямоугольник 3"/>
          <p:cNvSpPr>
            <a:spLocks noChangeArrowheads="1"/>
          </p:cNvSpPr>
          <p:nvPr/>
        </p:nvSpPr>
        <p:spPr bwMode="auto">
          <a:xfrm>
            <a:off x="755650" y="1844675"/>
            <a:ext cx="7920038" cy="3016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just" eaLnBrk="1" hangingPunct="1">
              <a:spcAft>
                <a:spcPts val="600"/>
              </a:spcAft>
              <a:buClr>
                <a:schemeClr val="folHlink"/>
              </a:buClr>
              <a:buSzPct val="90000"/>
              <a:buFont typeface="Wingdings" panose="05000000000000000000" pitchFamily="2" charset="2"/>
              <a:buChar char="§"/>
            </a:pPr>
            <a:r>
              <a:rPr lang="ru-RU" altLang="ru-RU" dirty="0">
                <a:latin typeface="+mj-lt"/>
              </a:rPr>
              <a:t>Непринятие муниципальным служащим, являющимся стороной конфликта интересов, мер по предотвращению или урегулированию конфликта интересов;</a:t>
            </a:r>
          </a:p>
          <a:p>
            <a:pPr algn="just" eaLnBrk="1" hangingPunct="1">
              <a:spcAft>
                <a:spcPts val="600"/>
              </a:spcAft>
              <a:buClr>
                <a:schemeClr val="folHlink"/>
              </a:buClr>
              <a:buSzPct val="90000"/>
              <a:buFont typeface="Wingdings" panose="05000000000000000000" pitchFamily="2" charset="2"/>
              <a:buChar char="§"/>
            </a:pPr>
            <a:endParaRPr lang="ru-RU" altLang="ru-RU" dirty="0">
              <a:latin typeface="+mj-lt"/>
            </a:endParaRPr>
          </a:p>
          <a:p>
            <a:pPr algn="just" eaLnBrk="1" hangingPunct="1">
              <a:spcAft>
                <a:spcPts val="600"/>
              </a:spcAft>
              <a:buClr>
                <a:schemeClr val="folHlink"/>
              </a:buClr>
              <a:buSzPct val="90000"/>
              <a:buFont typeface="Wingdings" panose="05000000000000000000" pitchFamily="2" charset="2"/>
              <a:buChar char="§"/>
            </a:pPr>
            <a:r>
              <a:rPr lang="ru-RU" altLang="ru-RU" dirty="0">
                <a:latin typeface="+mj-lt"/>
              </a:rPr>
              <a:t>Непредставление муниципальным служащим сведений о своих доходах, расходах, об имуществе и обязательствах имущественного характера, а также о доходах, расходах, об имуществе и обязательствах имущественного характера своих супруги (супруга) и несовершеннолетних детей в случае, если представление таких сведений обязательно, либо представление заведомо недостоверных или неполных сведений. </a:t>
            </a:r>
          </a:p>
        </p:txBody>
      </p:sp>
    </p:spTree>
  </p:cSld>
  <p:clrMapOvr>
    <a:masterClrMapping/>
  </p:clrMapOvr>
  <p:transition spd="med">
    <p:comb/>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930F1DBD-64E2-44F6-80B0-E843AF03B198}" type="slidenum">
              <a:rPr lang="ru-RU" altLang="ru-RU">
                <a:latin typeface="Arial" panose="020B0604020202020204" pitchFamily="34" charset="0"/>
              </a:rPr>
              <a:pPr eaLnBrk="1" hangingPunct="1"/>
              <a:t>37</a:t>
            </a:fld>
            <a:endParaRPr lang="ru-RU" altLang="ru-RU">
              <a:latin typeface="Arial" panose="020B0604020202020204" pitchFamily="34" charset="0"/>
            </a:endParaRPr>
          </a:p>
        </p:txBody>
      </p:sp>
      <p:sp>
        <p:nvSpPr>
          <p:cNvPr id="39939" name="Прямоугольник 2"/>
          <p:cNvSpPr>
            <a:spLocks noChangeArrowheads="1"/>
          </p:cNvSpPr>
          <p:nvPr/>
        </p:nvSpPr>
        <p:spPr bwMode="auto">
          <a:xfrm>
            <a:off x="2627313" y="476250"/>
            <a:ext cx="3288336"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lnSpc>
                <a:spcPct val="80000"/>
              </a:lnSpc>
              <a:spcBef>
                <a:spcPts val="600"/>
              </a:spcBef>
              <a:buClr>
                <a:srgbClr val="FF0000"/>
              </a:buClr>
            </a:pPr>
            <a:r>
              <a:rPr lang="ru-RU" altLang="ru-RU" b="1" dirty="0">
                <a:solidFill>
                  <a:srgbClr val="003399"/>
                </a:solidFill>
                <a:latin typeface="+mj-lt"/>
              </a:rPr>
              <a:t>Позиция Верховного Суда РФ</a:t>
            </a:r>
          </a:p>
        </p:txBody>
      </p:sp>
      <p:sp>
        <p:nvSpPr>
          <p:cNvPr id="39940" name="Прямоугольник 3"/>
          <p:cNvSpPr>
            <a:spLocks noChangeArrowheads="1"/>
          </p:cNvSpPr>
          <p:nvPr/>
        </p:nvSpPr>
        <p:spPr bwMode="auto">
          <a:xfrm>
            <a:off x="755650" y="1700213"/>
            <a:ext cx="7993063"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just" eaLnBrk="1" hangingPunct="1"/>
            <a:r>
              <a:rPr lang="ru-RU" altLang="ru-RU" b="1" dirty="0">
                <a:latin typeface="+mj-lt"/>
              </a:rPr>
              <a:t>ВАЖНО! «Обзор практики по рассмотрению в 2012 - 2013 годах дел по спорам, связанным с привлечением государственных и муниципальных служащих к дисциплинарной ответственности за совершение коррупционных проступков» (утв. Президиумом Верховного Суда РФ 30.07.2014)</a:t>
            </a:r>
          </a:p>
        </p:txBody>
      </p:sp>
      <p:sp>
        <p:nvSpPr>
          <p:cNvPr id="39941" name="Прямоугольник 4"/>
          <p:cNvSpPr>
            <a:spLocks noChangeArrowheads="1"/>
          </p:cNvSpPr>
          <p:nvPr/>
        </p:nvSpPr>
        <p:spPr bwMode="auto">
          <a:xfrm>
            <a:off x="827088" y="3284538"/>
            <a:ext cx="7848600" cy="2708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just" eaLnBrk="1" hangingPunct="1">
              <a:buFont typeface="Wingdings" panose="05000000000000000000" pitchFamily="2" charset="2"/>
              <a:buChar char="Ø"/>
            </a:pPr>
            <a:r>
              <a:rPr lang="ru-RU" altLang="ru-RU" sz="1700" b="1" dirty="0">
                <a:latin typeface="+mj-lt"/>
              </a:rPr>
              <a:t>Отказ</a:t>
            </a:r>
            <a:r>
              <a:rPr lang="ru-RU" altLang="ru-RU" sz="1700" dirty="0">
                <a:latin typeface="+mj-lt"/>
              </a:rPr>
              <a:t> в возбуждении уголовного дела в отношении работника сам по себе не является основанием для освобождения работника от дисциплинарной ответственности</a:t>
            </a:r>
            <a:r>
              <a:rPr lang="ru-RU" altLang="ru-RU" sz="1700" dirty="0" smtClean="0">
                <a:latin typeface="+mj-lt"/>
              </a:rPr>
              <a:t>. </a:t>
            </a:r>
          </a:p>
          <a:p>
            <a:pPr algn="just" eaLnBrk="1" hangingPunct="1">
              <a:buFont typeface="Wingdings" panose="05000000000000000000" pitchFamily="2" charset="2"/>
              <a:buChar char="Ø"/>
            </a:pPr>
            <a:r>
              <a:rPr lang="ru-RU" altLang="ru-RU" sz="1700" b="1" dirty="0" smtClean="0">
                <a:latin typeface="+mj-lt"/>
              </a:rPr>
              <a:t>Отказ</a:t>
            </a:r>
            <a:r>
              <a:rPr lang="ru-RU" altLang="ru-RU" sz="1700" dirty="0" smtClean="0">
                <a:latin typeface="+mj-lt"/>
              </a:rPr>
              <a:t> </a:t>
            </a:r>
            <a:r>
              <a:rPr lang="ru-RU" altLang="ru-RU" sz="1700" dirty="0">
                <a:latin typeface="+mj-lt"/>
              </a:rPr>
              <a:t>в возбуждении уголовного дела по статьям УК РФ, связанным с совершением коррупционных преступлений, не является основанием для отказа в применении к работнику мер дисциплинарной ответственности. Для наложения мер дисциплинарной ответственности, в том числе увольнения, не требуется наличия состава уголовного преступления, а достаточно установления факта совершения лицом дисциплинарного коррупционного проступка.</a:t>
            </a:r>
          </a:p>
        </p:txBody>
      </p:sp>
    </p:spTree>
  </p:cSld>
  <p:clrMapOvr>
    <a:masterClrMapping/>
  </p:clrMapOvr>
  <p:transition spd="med">
    <p:comb/>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7F86E6E1-0957-4FE9-99EE-77DC3A91A396}" type="slidenum">
              <a:rPr lang="ru-RU" altLang="ru-RU">
                <a:latin typeface="Arial" panose="020B0604020202020204" pitchFamily="34" charset="0"/>
              </a:rPr>
              <a:pPr eaLnBrk="1" hangingPunct="1"/>
              <a:t>38</a:t>
            </a:fld>
            <a:endParaRPr lang="ru-RU" altLang="ru-RU">
              <a:latin typeface="Arial" panose="020B0604020202020204" pitchFamily="34" charset="0"/>
            </a:endParaRPr>
          </a:p>
        </p:txBody>
      </p:sp>
      <p:sp>
        <p:nvSpPr>
          <p:cNvPr id="40963" name="Прямоугольник 2"/>
          <p:cNvSpPr>
            <a:spLocks noChangeArrowheads="1"/>
          </p:cNvSpPr>
          <p:nvPr/>
        </p:nvSpPr>
        <p:spPr bwMode="auto">
          <a:xfrm>
            <a:off x="755650" y="1557338"/>
            <a:ext cx="7848600" cy="424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just" eaLnBrk="1" hangingPunct="1">
              <a:buFont typeface="Wingdings" panose="05000000000000000000" pitchFamily="2" charset="2"/>
              <a:buChar char="Ø"/>
            </a:pPr>
            <a:r>
              <a:rPr lang="ru-RU" altLang="ru-RU">
                <a:latin typeface="Times New Roman" panose="02020603050405020304" pitchFamily="18" charset="0"/>
                <a:cs typeface="Times New Roman" panose="02020603050405020304" pitchFamily="18" charset="0"/>
              </a:rPr>
              <a:t> Обязанность по представлению сведений о доходах, об имуществе и обязательствах имущественного характера возлагается на работников в зависимости от включения занимаемых ими должностей в соответствующие перечни. Работник не обязан представлять такие сведения, если акт, согласно которому занимаемая работником должность включается в перечень, признается судом недействующим со дня принятия.</a:t>
            </a:r>
          </a:p>
          <a:p>
            <a:pPr algn="just" eaLnBrk="1" hangingPunct="1"/>
            <a:endParaRPr lang="ru-RU" altLang="ru-RU">
              <a:latin typeface="Times New Roman" panose="02020603050405020304" pitchFamily="18" charset="0"/>
              <a:cs typeface="Times New Roman" panose="02020603050405020304" pitchFamily="18" charset="0"/>
            </a:endParaRPr>
          </a:p>
          <a:p>
            <a:pPr algn="just" eaLnBrk="1" hangingPunct="1">
              <a:buFont typeface="Wingdings" panose="05000000000000000000" pitchFamily="2" charset="2"/>
              <a:buChar char="Ø"/>
            </a:pPr>
            <a:r>
              <a:rPr lang="ru-RU" altLang="ru-RU">
                <a:latin typeface="Times New Roman" panose="02020603050405020304" pitchFamily="18" charset="0"/>
                <a:cs typeface="Times New Roman" panose="02020603050405020304" pitchFamily="18" charset="0"/>
              </a:rPr>
              <a:t> Дисциплинарные взыскания применяются не позднее одного месяца со дня поступления информации о совершении работником дисциплинарного коррупционного проступка. Данный срок исчисляется со дня обнаружения дисциплинарного поступка (например, при поступлении представления прокурора об устранении нарушений законодательства о противодействии коррупции), а не с момента установления факта проступка комиссией по соблюдению требований к служебному поведению и урегулированию конфликта интересов.</a:t>
            </a:r>
          </a:p>
        </p:txBody>
      </p:sp>
      <p:sp>
        <p:nvSpPr>
          <p:cNvPr id="40964" name="Прямоугольник 3"/>
          <p:cNvSpPr>
            <a:spLocks noChangeArrowheads="1"/>
          </p:cNvSpPr>
          <p:nvPr/>
        </p:nvSpPr>
        <p:spPr bwMode="auto">
          <a:xfrm>
            <a:off x="755650" y="260350"/>
            <a:ext cx="78486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buFont typeface="Wingdings" panose="05000000000000000000" pitchFamily="2" charset="2"/>
              <a:buChar char="Ø"/>
            </a:pPr>
            <a:r>
              <a:rPr lang="ru-RU" altLang="ru-RU">
                <a:latin typeface="Times New Roman" panose="02020603050405020304" pitchFamily="18" charset="0"/>
                <a:cs typeface="Times New Roman" panose="02020603050405020304" pitchFamily="18" charset="0"/>
              </a:rPr>
              <a:t> Необходимым условием применения дисциплинарной ответственности за совершение дисциплинарного коррупционного проступка является соразмерность взыскания содеянному (нарушению) и личности нарушителя.</a:t>
            </a:r>
          </a:p>
        </p:txBody>
      </p:sp>
    </p:spTree>
  </p:cSld>
  <p:clrMapOvr>
    <a:masterClrMapping/>
  </p:clrMapOvr>
  <p:transition spd="med">
    <p:comb/>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rrowheads="1"/>
          </p:cNvSpPr>
          <p:nvPr>
            <p:ph type="title" idx="4294967295"/>
          </p:nvPr>
        </p:nvSpPr>
        <p:spPr>
          <a:xfrm>
            <a:off x="1042988" y="260350"/>
            <a:ext cx="7078662" cy="1152525"/>
          </a:xfrm>
        </p:spPr>
        <p:txBody>
          <a:bodyPr/>
          <a:lstStyle/>
          <a:p>
            <a:pPr eaLnBrk="1" hangingPunct="1"/>
            <a:r>
              <a:rPr lang="ru-RU" altLang="ru-RU" sz="2800" b="1" smtClean="0">
                <a:solidFill>
                  <a:schemeClr val="hlink"/>
                </a:solidFill>
              </a:rPr>
              <a:t>Типичные коррупционные дисциплинарные правонарушения:</a:t>
            </a:r>
          </a:p>
        </p:txBody>
      </p:sp>
      <p:sp>
        <p:nvSpPr>
          <p:cNvPr id="45059" name="Rectangle 3"/>
          <p:cNvSpPr>
            <a:spLocks noGrp="1" noRot="1" noChangeArrowheads="1"/>
          </p:cNvSpPr>
          <p:nvPr>
            <p:ph type="body" idx="4294967295"/>
          </p:nvPr>
        </p:nvSpPr>
        <p:spPr>
          <a:xfrm>
            <a:off x="611188" y="1484313"/>
            <a:ext cx="8424862" cy="5373687"/>
          </a:xfrm>
        </p:spPr>
        <p:txBody>
          <a:bodyPr/>
          <a:lstStyle/>
          <a:p>
            <a:pPr eaLnBrk="1" hangingPunct="1">
              <a:lnSpc>
                <a:spcPct val="80000"/>
              </a:lnSpc>
              <a:defRPr/>
            </a:pPr>
            <a:endParaRPr lang="ru-RU" sz="600" dirty="0" smtClean="0"/>
          </a:p>
          <a:p>
            <a:pPr algn="just" eaLnBrk="1" hangingPunct="1">
              <a:lnSpc>
                <a:spcPct val="85000"/>
              </a:lnSpc>
              <a:spcAft>
                <a:spcPct val="10000"/>
              </a:spcAft>
              <a:defRPr/>
            </a:pPr>
            <a:r>
              <a:rPr lang="ru-RU" sz="1800" b="1" dirty="0" smtClean="0">
                <a:solidFill>
                  <a:schemeClr val="hlink"/>
                </a:solidFill>
                <a:latin typeface="+mj-lt"/>
              </a:rPr>
              <a:t>несоблюдение квалификационных требований</a:t>
            </a:r>
            <a:r>
              <a:rPr lang="ru-RU" sz="1600" dirty="0" smtClean="0">
                <a:effectLst>
                  <a:outerShdw blurRad="38100" dist="38100" dir="2700000" algn="tl">
                    <a:srgbClr val="FFFFFF"/>
                  </a:outerShdw>
                </a:effectLst>
                <a:latin typeface="+mj-lt"/>
              </a:rPr>
              <a:t>, предъявляемых законодательством к лицам, замещающим (претендующим на замещение) должности государственной и муниципальной службы (ст. 12 Федерального закона от 27.07.2004 № 79-ФЗ; ст. 9 Федерального закона от 02.03.2007 № 25-ФЗ);</a:t>
            </a:r>
          </a:p>
          <a:p>
            <a:pPr algn="just" eaLnBrk="1" hangingPunct="1">
              <a:lnSpc>
                <a:spcPct val="85000"/>
              </a:lnSpc>
              <a:spcAft>
                <a:spcPct val="10000"/>
              </a:spcAft>
              <a:defRPr/>
            </a:pPr>
            <a:r>
              <a:rPr lang="ru-RU" sz="1800" b="1" dirty="0" smtClean="0">
                <a:solidFill>
                  <a:schemeClr val="hlink"/>
                </a:solidFill>
                <a:latin typeface="+mj-lt"/>
              </a:rPr>
              <a:t>несоблюдение конкурсных процедур</a:t>
            </a:r>
            <a:r>
              <a:rPr lang="ru-RU" sz="1800" b="1" dirty="0" smtClean="0">
                <a:latin typeface="+mj-lt"/>
              </a:rPr>
              <a:t> </a:t>
            </a:r>
            <a:r>
              <a:rPr lang="ru-RU" sz="1600" dirty="0" smtClean="0">
                <a:effectLst>
                  <a:outerShdw blurRad="38100" dist="38100" dir="2700000" algn="tl">
                    <a:srgbClr val="FFFFFF"/>
                  </a:outerShdw>
                </a:effectLst>
                <a:latin typeface="+mj-lt"/>
              </a:rPr>
              <a:t>при поступлении на государственную (муниципальную) службу или при замещении другой должности государственной (муниципальной) службы (ст. 22 Федерального закона от 27.07.2004 № 79-ФЗ; следует учитывать, что ст. 17 Федерального закона от 02.03.2007 № 25-ФЗ предусматривает, что при замещении должности муниципальной службы в муниципальном образовании заключению трудового договора может предшествовать конкурс. Порядок его проведения устанавливается муниципальным правовым актом, принимаемым представительным органом муниципального образования. В связи с этим несоблюдение конкурсных процедур при замещении должности муниципальной службы возможно лишь при наличии норм в муниципальных правовых актах, предусматривающих такие процедуры);</a:t>
            </a:r>
          </a:p>
          <a:p>
            <a:pPr algn="just" eaLnBrk="1" hangingPunct="1">
              <a:lnSpc>
                <a:spcPct val="85000"/>
              </a:lnSpc>
              <a:spcAft>
                <a:spcPct val="10000"/>
              </a:spcAft>
              <a:defRPr/>
            </a:pPr>
            <a:r>
              <a:rPr lang="ru-RU" sz="1800" b="1" dirty="0" smtClean="0">
                <a:solidFill>
                  <a:schemeClr val="hlink"/>
                </a:solidFill>
                <a:latin typeface="+mj-lt"/>
              </a:rPr>
              <a:t>непредставление (представление недостоверных, неполных, заведомо ложных) сведений о доходах</a:t>
            </a:r>
            <a:r>
              <a:rPr lang="ru-RU" sz="1600" dirty="0" smtClean="0">
                <a:effectLst>
                  <a:outerShdw blurRad="38100" dist="38100" dir="2700000" algn="tl">
                    <a:srgbClr val="FFFFFF"/>
                  </a:outerShdw>
                </a:effectLst>
                <a:latin typeface="+mj-lt"/>
              </a:rPr>
              <a:t>, имуществе и обязательствах имущественного характера государственного (муниципального) служащего и о доходах, об имуществе и обязательствах имущественного характера его супруги (супруга) и несовершеннолетних детей (ст. 8 Федерального закона  от 25.12.2008 № 273-ФЗ; п. 9 ч. 1 ст. 15, ст. 20 Федерального закона от 27.07.2004 № 79-ФЗ; п. 8 ч. 1 ст. 12, ст. 15 Федерального закона от 02.03.2007 № 25-ФЗ);</a:t>
            </a:r>
          </a:p>
        </p:txBody>
      </p:sp>
      <p:sp>
        <p:nvSpPr>
          <p:cNvPr id="4" name="Номер слайда 3"/>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79689E02-FC75-45A4-9840-6C1C9AC65F7C}" type="slidenum">
              <a:rPr lang="ru-RU" altLang="ru-RU">
                <a:latin typeface="Arial" panose="020B0604020202020204" pitchFamily="34" charset="0"/>
              </a:rPr>
              <a:pPr eaLnBrk="1" hangingPunct="1"/>
              <a:t>39</a:t>
            </a:fld>
            <a:endParaRPr lang="ru-RU" altLang="ru-RU">
              <a:latin typeface="Arial" panose="020B0604020202020204" pitchFamily="34" charset="0"/>
            </a:endParaRPr>
          </a:p>
        </p:txBody>
      </p:sp>
    </p:spTree>
  </p:cSld>
  <p:clrMapOvr>
    <a:masterClrMapping/>
  </p:clrMapOvr>
  <p:transition spd="med">
    <p:comb/>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684213" y="1484784"/>
            <a:ext cx="8208962" cy="4536604"/>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ru-RU" dirty="0">
                <a:solidFill>
                  <a:schemeClr val="tx1"/>
                </a:solidFill>
                <a:latin typeface="+mj-lt"/>
              </a:rPr>
              <a:t>Общая норма об ответственности физических лиц за коррупционные правонарушения установлена </a:t>
            </a:r>
            <a:r>
              <a:rPr lang="ru-RU" b="1" dirty="0">
                <a:solidFill>
                  <a:schemeClr val="tx1"/>
                </a:solidFill>
                <a:latin typeface="+mj-lt"/>
              </a:rPr>
              <a:t>частью 1 статьи 13 </a:t>
            </a:r>
            <a:r>
              <a:rPr lang="ru-RU" dirty="0">
                <a:solidFill>
                  <a:schemeClr val="tx1"/>
                </a:solidFill>
                <a:latin typeface="+mj-lt"/>
              </a:rPr>
              <a:t>Федерального закона от 25 декабря 2008 г. № 273-ФЗ «О противодействии коррупции».</a:t>
            </a:r>
          </a:p>
          <a:p>
            <a:pPr algn="just">
              <a:defRPr/>
            </a:pPr>
            <a:endParaRPr lang="ru-RU" dirty="0">
              <a:solidFill>
                <a:schemeClr val="tx1"/>
              </a:solidFill>
              <a:latin typeface="+mj-lt"/>
            </a:endParaRPr>
          </a:p>
          <a:p>
            <a:pPr algn="just">
              <a:defRPr/>
            </a:pPr>
            <a:r>
              <a:rPr lang="ru-RU" dirty="0">
                <a:solidFill>
                  <a:schemeClr val="tx1"/>
                </a:solidFill>
                <a:latin typeface="+mj-lt"/>
              </a:rPr>
              <a:t>Данная норма закона гласит, что граждане Российской Федерации, иностранные граждане и лица без гражданства за совершение коррупционных правонарушений несут:</a:t>
            </a:r>
          </a:p>
          <a:p>
            <a:pPr algn="just">
              <a:lnSpc>
                <a:spcPct val="150000"/>
              </a:lnSpc>
              <a:buFont typeface="Wingdings" pitchFamily="2" charset="2"/>
              <a:buChar char="q"/>
              <a:defRPr/>
            </a:pPr>
            <a:r>
              <a:rPr lang="ru-RU" dirty="0">
                <a:solidFill>
                  <a:schemeClr val="tx1"/>
                </a:solidFill>
                <a:latin typeface="+mj-lt"/>
              </a:rPr>
              <a:t> уголовную,</a:t>
            </a:r>
          </a:p>
          <a:p>
            <a:pPr algn="just">
              <a:lnSpc>
                <a:spcPct val="150000"/>
              </a:lnSpc>
              <a:buFont typeface="Wingdings" pitchFamily="2" charset="2"/>
              <a:buChar char="q"/>
              <a:defRPr/>
            </a:pPr>
            <a:r>
              <a:rPr lang="ru-RU" dirty="0">
                <a:solidFill>
                  <a:schemeClr val="tx1"/>
                </a:solidFill>
                <a:latin typeface="+mj-lt"/>
              </a:rPr>
              <a:t> административную,</a:t>
            </a:r>
          </a:p>
          <a:p>
            <a:pPr algn="just">
              <a:lnSpc>
                <a:spcPct val="150000"/>
              </a:lnSpc>
              <a:buFont typeface="Wingdings" pitchFamily="2" charset="2"/>
              <a:buChar char="q"/>
              <a:defRPr/>
            </a:pPr>
            <a:r>
              <a:rPr lang="ru-RU" dirty="0">
                <a:solidFill>
                  <a:schemeClr val="tx1"/>
                </a:solidFill>
                <a:latin typeface="+mj-lt"/>
              </a:rPr>
              <a:t> гражданско-правовую,</a:t>
            </a:r>
          </a:p>
          <a:p>
            <a:pPr algn="just">
              <a:lnSpc>
                <a:spcPct val="150000"/>
              </a:lnSpc>
              <a:buFont typeface="Wingdings" pitchFamily="2" charset="2"/>
              <a:buChar char="q"/>
              <a:defRPr/>
            </a:pPr>
            <a:r>
              <a:rPr lang="ru-RU" dirty="0">
                <a:solidFill>
                  <a:schemeClr val="tx1"/>
                </a:solidFill>
                <a:latin typeface="+mj-lt"/>
              </a:rPr>
              <a:t> дисциплинарную</a:t>
            </a:r>
          </a:p>
          <a:p>
            <a:pPr algn="just">
              <a:lnSpc>
                <a:spcPct val="150000"/>
              </a:lnSpc>
              <a:defRPr/>
            </a:pPr>
            <a:r>
              <a:rPr lang="ru-RU" dirty="0">
                <a:solidFill>
                  <a:schemeClr val="tx1"/>
                </a:solidFill>
                <a:latin typeface="+mj-lt"/>
              </a:rPr>
              <a:t>ответственность в соответствии с законодательством Российской Федерации.</a:t>
            </a:r>
          </a:p>
        </p:txBody>
      </p:sp>
      <p:sp>
        <p:nvSpPr>
          <p:cNvPr id="4" name="Номер слайда 3"/>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F46ACF5D-247F-4818-99FA-B44B1924B35E}" type="slidenum">
              <a:rPr lang="ru-RU" altLang="ru-RU">
                <a:latin typeface="Arial" panose="020B0604020202020204" pitchFamily="34" charset="0"/>
              </a:rPr>
              <a:pPr eaLnBrk="1" hangingPunct="1"/>
              <a:t>4</a:t>
            </a:fld>
            <a:endParaRPr lang="ru-RU" altLang="ru-RU">
              <a:latin typeface="Arial" panose="020B0604020202020204" pitchFamily="34" charset="0"/>
            </a:endParaRPr>
          </a:p>
        </p:txBody>
      </p:sp>
    </p:spTree>
  </p:cSld>
  <p:clrMapOvr>
    <a:masterClrMapping/>
  </p:clrMapOvr>
  <p:transition spd="med">
    <p:comb/>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Rot="1" noChangeArrowheads="1"/>
          </p:cNvSpPr>
          <p:nvPr/>
        </p:nvSpPr>
        <p:spPr bwMode="auto">
          <a:xfrm>
            <a:off x="611188" y="1844675"/>
            <a:ext cx="8424862" cy="4608513"/>
          </a:xfrm>
          <a:prstGeom prst="rect">
            <a:avLst/>
          </a:prstGeom>
          <a:noFill/>
          <a:ln w="9525">
            <a:noFill/>
            <a:miter lim="800000"/>
            <a:headEnd/>
            <a:tailEnd/>
          </a:ln>
          <a:effectLst/>
        </p:spPr>
        <p:txBody>
          <a:bodyPr/>
          <a:lstStyle/>
          <a:p>
            <a:pPr marL="342900" indent="-342900" algn="just">
              <a:spcBef>
                <a:spcPct val="20000"/>
              </a:spcBef>
              <a:spcAft>
                <a:spcPct val="10000"/>
              </a:spcAft>
              <a:buClr>
                <a:schemeClr val="folHlink"/>
              </a:buClr>
              <a:buSzPct val="90000"/>
              <a:buFont typeface="Wingdings" pitchFamily="2" charset="2"/>
              <a:buChar char="n"/>
              <a:defRPr/>
            </a:pPr>
            <a:r>
              <a:rPr lang="ru-RU" b="1" dirty="0">
                <a:solidFill>
                  <a:schemeClr val="hlink"/>
                </a:solidFill>
                <a:latin typeface="+mj-lt"/>
                <a:cs typeface="Arial" charset="0"/>
              </a:rPr>
              <a:t>непредставление (представление недостоверных, неполных, заведомо ложных) государственным (муниципальным) служащим иных предусмотренных законодательством Российской Федерации сведений</a:t>
            </a:r>
            <a:r>
              <a:rPr lang="ru-RU" b="1" dirty="0">
                <a:latin typeface="+mj-lt"/>
                <a:cs typeface="Arial" charset="0"/>
              </a:rPr>
              <a:t> </a:t>
            </a:r>
            <a:r>
              <a:rPr lang="ru-RU" sz="1600" dirty="0">
                <a:effectLst>
                  <a:outerShdw blurRad="38100" dist="38100" dir="2700000" algn="tl">
                    <a:srgbClr val="FFFFFF"/>
                  </a:outerShdw>
                </a:effectLst>
                <a:latin typeface="+mj-lt"/>
                <a:cs typeface="Arial" charset="0"/>
              </a:rPr>
              <a:t>о себе и членах своей семьи (п. 9 ч. 1 ст. 15 Федерального закона от 27.07.2004 № 79-ФЗ; п. 8 ч. 1 ст. 12 Федерального закона от 02.03.2007 № 25-ФЗ);</a:t>
            </a:r>
          </a:p>
          <a:p>
            <a:pPr marL="342900" indent="-342900" algn="just">
              <a:spcBef>
                <a:spcPct val="20000"/>
              </a:spcBef>
              <a:spcAft>
                <a:spcPct val="10000"/>
              </a:spcAft>
              <a:buClr>
                <a:schemeClr val="folHlink"/>
              </a:buClr>
              <a:buSzPct val="90000"/>
              <a:buFont typeface="Wingdings" pitchFamily="2" charset="2"/>
              <a:buChar char="n"/>
              <a:defRPr/>
            </a:pPr>
            <a:r>
              <a:rPr lang="ru-RU" b="1" dirty="0" smtClean="0">
                <a:solidFill>
                  <a:schemeClr val="hlink"/>
                </a:solidFill>
                <a:latin typeface="+mj-lt"/>
                <a:cs typeface="Arial" charset="0"/>
              </a:rPr>
              <a:t>не проведение </a:t>
            </a:r>
            <a:r>
              <a:rPr lang="ru-RU" b="1" dirty="0">
                <a:solidFill>
                  <a:schemeClr val="hlink"/>
                </a:solidFill>
                <a:latin typeface="+mj-lt"/>
                <a:cs typeface="Arial" charset="0"/>
              </a:rPr>
              <a:t>проверки</a:t>
            </a:r>
            <a:r>
              <a:rPr lang="ru-RU" b="1" dirty="0">
                <a:latin typeface="+mj-lt"/>
                <a:cs typeface="Arial" charset="0"/>
              </a:rPr>
              <a:t> </a:t>
            </a:r>
            <a:r>
              <a:rPr lang="ru-RU" sz="1600" dirty="0">
                <a:effectLst>
                  <a:outerShdw blurRad="38100" dist="38100" dir="2700000" algn="tl">
                    <a:srgbClr val="FFFFFF"/>
                  </a:outerShdw>
                </a:effectLst>
                <a:latin typeface="+mj-lt"/>
                <a:cs typeface="Arial" charset="0"/>
              </a:rPr>
              <a:t>достоверности и полноты сведений о доходах, об имуществе и обязательствах имущественного характера государственного или муниципального служащего и членов его семьи, а также иных представляемых сведений (ч. 6 ст. 8 Федерального закона от 25.12.2008 № 273-ФЗ; ч. 6 ст. 20 Федерального закона от 27.07.2004 № 79-ФЗ; ч. 4 ст. 16 Федерального закона от 02.03.2007 № 25-ФЗ);</a:t>
            </a:r>
          </a:p>
          <a:p>
            <a:pPr marL="342900" indent="-342900" algn="just">
              <a:spcBef>
                <a:spcPct val="20000"/>
              </a:spcBef>
              <a:spcAft>
                <a:spcPct val="10000"/>
              </a:spcAft>
              <a:buClr>
                <a:schemeClr val="folHlink"/>
              </a:buClr>
              <a:buSzPct val="90000"/>
              <a:buFont typeface="Wingdings" pitchFamily="2" charset="2"/>
              <a:buChar char="n"/>
              <a:defRPr/>
            </a:pPr>
            <a:r>
              <a:rPr lang="ru-RU" b="1" dirty="0" smtClean="0">
                <a:solidFill>
                  <a:schemeClr val="hlink"/>
                </a:solidFill>
                <a:latin typeface="+mj-lt"/>
                <a:cs typeface="Arial" charset="0"/>
              </a:rPr>
              <a:t>не уведомление </a:t>
            </a:r>
            <a:r>
              <a:rPr lang="ru-RU" b="1" dirty="0">
                <a:solidFill>
                  <a:schemeClr val="hlink"/>
                </a:solidFill>
                <a:latin typeface="+mj-lt"/>
                <a:cs typeface="Arial" charset="0"/>
              </a:rPr>
              <a:t>государственным или муниципальным служащим</a:t>
            </a:r>
            <a:r>
              <a:rPr lang="ru-RU" b="1" dirty="0">
                <a:latin typeface="+mj-lt"/>
                <a:cs typeface="Arial" charset="0"/>
              </a:rPr>
              <a:t> </a:t>
            </a:r>
            <a:r>
              <a:rPr lang="ru-RU" sz="1600" dirty="0">
                <a:effectLst>
                  <a:outerShdw blurRad="38100" dist="38100" dir="2700000" algn="tl">
                    <a:srgbClr val="FFFFFF"/>
                  </a:outerShdw>
                </a:effectLst>
                <a:latin typeface="+mj-lt"/>
                <a:cs typeface="Arial" charset="0"/>
              </a:rPr>
              <a:t>представителя нанимателя (работодателя), органов прокуратуры или других государственных органов о случаях обращения к нему каких-либо лиц в целях склонения его к совершению коррупционных правонарушений (ст. 9 Федерального закона от 25.12.2008 № 273-ФЗ).</a:t>
            </a:r>
          </a:p>
        </p:txBody>
      </p:sp>
      <p:sp>
        <p:nvSpPr>
          <p:cNvPr id="34819" name="Rectangle 2"/>
          <p:cNvSpPr>
            <a:spLocks noRot="1" noChangeArrowheads="1"/>
          </p:cNvSpPr>
          <p:nvPr/>
        </p:nvSpPr>
        <p:spPr bwMode="auto">
          <a:xfrm>
            <a:off x="1042988" y="260350"/>
            <a:ext cx="7078662" cy="1152525"/>
          </a:xfrm>
          <a:prstGeom prst="rect">
            <a:avLst/>
          </a:prstGeom>
          <a:noFill/>
          <a:ln w="9525">
            <a:noFill/>
            <a:miter lim="800000"/>
            <a:headEnd/>
            <a:tailEnd/>
          </a:ln>
        </p:spPr>
        <p:txBody>
          <a:bodyPr anchor="ctr"/>
          <a:lstStyle/>
          <a:p>
            <a:pPr>
              <a:defRPr/>
            </a:pPr>
            <a:r>
              <a:rPr lang="ru-RU" sz="2800" b="1" dirty="0">
                <a:solidFill>
                  <a:schemeClr val="accent2">
                    <a:lumMod val="75000"/>
                  </a:schemeClr>
                </a:solidFill>
                <a:latin typeface="Times New Roman" pitchFamily="18" charset="0"/>
                <a:cs typeface="Arial" charset="0"/>
              </a:rPr>
              <a:t>Типичные коррупционные дисциплинарные правонарушения:</a:t>
            </a:r>
          </a:p>
        </p:txBody>
      </p:sp>
      <p:sp>
        <p:nvSpPr>
          <p:cNvPr id="4" name="Номер слайда 3"/>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21D6C247-073F-4118-8CF6-0B3292DA3DFB}" type="slidenum">
              <a:rPr lang="ru-RU" altLang="ru-RU">
                <a:latin typeface="Arial" panose="020B0604020202020204" pitchFamily="34" charset="0"/>
              </a:rPr>
              <a:pPr eaLnBrk="1" hangingPunct="1"/>
              <a:t>40</a:t>
            </a:fld>
            <a:endParaRPr lang="ru-RU" altLang="ru-RU">
              <a:latin typeface="Arial" panose="020B0604020202020204" pitchFamily="34" charset="0"/>
            </a:endParaRPr>
          </a:p>
        </p:txBody>
      </p:sp>
    </p:spTree>
  </p:cSld>
  <p:clrMapOvr>
    <a:masterClrMapping/>
  </p:clrMapOvr>
  <p:transition spd="med">
    <p:comb/>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Rot="1" noChangeArrowheads="1"/>
          </p:cNvSpPr>
          <p:nvPr>
            <p:ph type="body" idx="4294967295"/>
          </p:nvPr>
        </p:nvSpPr>
        <p:spPr>
          <a:xfrm>
            <a:off x="755650" y="1557338"/>
            <a:ext cx="8208963" cy="4249737"/>
          </a:xfrm>
        </p:spPr>
        <p:txBody>
          <a:bodyPr/>
          <a:lstStyle/>
          <a:p>
            <a:pPr algn="just" eaLnBrk="1" hangingPunct="1">
              <a:lnSpc>
                <a:spcPct val="85000"/>
              </a:lnSpc>
              <a:spcAft>
                <a:spcPct val="10000"/>
              </a:spcAft>
              <a:defRPr/>
            </a:pPr>
            <a:r>
              <a:rPr lang="ru-RU" sz="1800" b="1" dirty="0" smtClean="0">
                <a:solidFill>
                  <a:schemeClr val="hlink"/>
                </a:solidFill>
                <a:latin typeface="+mj-lt"/>
              </a:rPr>
              <a:t>непринятие государственным или муниципальным служащим мер по предотвращению возникшего или могущего возникнуть конфликта интересов</a:t>
            </a:r>
            <a:r>
              <a:rPr lang="ru-RU" sz="1600" dirty="0" smtClean="0">
                <a:effectLst>
                  <a:outerShdw blurRad="38100" dist="38100" dir="2700000" algn="tl">
                    <a:srgbClr val="FFFFFF"/>
                  </a:outerShdw>
                </a:effectLst>
                <a:latin typeface="+mj-lt"/>
              </a:rPr>
              <a:t>, а равно </a:t>
            </a:r>
            <a:r>
              <a:rPr lang="ru-RU" sz="1600" dirty="0" smtClean="0">
                <a:effectLst>
                  <a:outerShdw blurRad="38100" dist="38100" dir="2700000" algn="tl">
                    <a:srgbClr val="FFFFFF"/>
                  </a:outerShdw>
                </a:effectLst>
                <a:latin typeface="+mj-lt"/>
              </a:rPr>
              <a:t>не уведомление </a:t>
            </a:r>
            <a:r>
              <a:rPr lang="ru-RU" sz="1600" dirty="0" smtClean="0">
                <a:effectLst>
                  <a:outerShdw blurRad="38100" dist="38100" dir="2700000" algn="tl">
                    <a:srgbClr val="FFFFFF"/>
                  </a:outerShdw>
                </a:effectLst>
                <a:latin typeface="+mj-lt"/>
              </a:rPr>
              <a:t>представителя нанимателя (непосредственного начальника) о возникшем конфликте интересов либо о наличии личной заинтересованности, которая может привести к конфликту интересов (ст. 11 Федерального закона от 25.12.2008 № 273-ФЗ; п. 12 ч. 1 ст. 15 Федерального закона от 27.07.2004 № 79-ФЗ; п. 11 ч. 1 ст. 12 Федерального закона от 02.03.2007 № 25-ФЗ);</a:t>
            </a:r>
          </a:p>
          <a:p>
            <a:pPr algn="just" eaLnBrk="1" hangingPunct="1">
              <a:lnSpc>
                <a:spcPct val="85000"/>
              </a:lnSpc>
              <a:spcAft>
                <a:spcPct val="10000"/>
              </a:spcAft>
              <a:defRPr/>
            </a:pPr>
            <a:r>
              <a:rPr lang="ru-RU" sz="1800" b="1" dirty="0" smtClean="0">
                <a:solidFill>
                  <a:schemeClr val="hlink"/>
                </a:solidFill>
                <a:latin typeface="+mj-lt"/>
              </a:rPr>
              <a:t>непринятие представителем нанимателя мер по предотвращению или урегулированию конфликта интересов</a:t>
            </a:r>
            <a:r>
              <a:rPr lang="ru-RU" sz="1600" dirty="0" smtClean="0">
                <a:effectLst>
                  <a:outerShdw blurRad="38100" dist="38100" dir="2700000" algn="tl">
                    <a:srgbClr val="FFFFFF"/>
                  </a:outerShdw>
                </a:effectLst>
                <a:latin typeface="+mj-lt"/>
              </a:rPr>
              <a:t>, если ему стало известно о возникновении у государственного или муниципального служащего личной заинтересованности, которая приводит или может привести к конфликту интересов (ч. 3 ст. 11 Федерального закона от 25.12.2008 № 273-ФЗ; ч. 4 ст. 19 Федерального закона от 27.07.2004 № 79-ФЗ; ч. 3 ст. 14.1 Федерального закона от 02.03.2007 № 25-ФЗ);</a:t>
            </a:r>
          </a:p>
          <a:p>
            <a:pPr algn="just" eaLnBrk="1" hangingPunct="1">
              <a:lnSpc>
                <a:spcPct val="85000"/>
              </a:lnSpc>
              <a:spcAft>
                <a:spcPct val="10000"/>
              </a:spcAft>
              <a:defRPr/>
            </a:pPr>
            <a:r>
              <a:rPr lang="ru-RU" sz="1800" b="1" dirty="0" smtClean="0">
                <a:solidFill>
                  <a:schemeClr val="hlink"/>
                </a:solidFill>
                <a:latin typeface="+mj-lt"/>
              </a:rPr>
              <a:t>владение (приобретение) государственным или муниципальным служащим ценными бумагами, акциями</a:t>
            </a:r>
            <a:r>
              <a:rPr lang="ru-RU" sz="1800" b="1" dirty="0" smtClean="0">
                <a:latin typeface="+mj-lt"/>
              </a:rPr>
              <a:t> </a:t>
            </a:r>
            <a:r>
              <a:rPr lang="ru-RU" sz="1600" dirty="0" smtClean="0">
                <a:effectLst>
                  <a:outerShdw blurRad="38100" dist="38100" dir="2700000" algn="tl">
                    <a:srgbClr val="FFFFFF"/>
                  </a:outerShdw>
                </a:effectLst>
                <a:latin typeface="+mj-lt"/>
              </a:rPr>
              <a:t>(долями участия, паями в уставных (складочных) капиталах организаций), а равно непринятие мер к передаче принадлежащих ему указанных активов в доверительное управление в соответствии с законодательством Российской Федерации в целях предотвращения конфликта интересов (ч. 6 ст. 11 Федерального закона от 25.12.2008 № 273-ФЗ; п. 4 ч. 1 и ч. 2 ст. 17 Федерального закона от 27.07.2004 № 79-ФЗ; ч. 2.1 ст. 14 Федерального закона от 02.03.2007 № 25-ФЗ);</a:t>
            </a:r>
          </a:p>
          <a:p>
            <a:pPr eaLnBrk="1" hangingPunct="1">
              <a:lnSpc>
                <a:spcPct val="80000"/>
              </a:lnSpc>
              <a:defRPr/>
            </a:pPr>
            <a:endParaRPr lang="ru-RU" sz="800" dirty="0" smtClean="0">
              <a:effectLst>
                <a:outerShdw blurRad="38100" dist="38100" dir="2700000" algn="tl">
                  <a:srgbClr val="FFFFFF"/>
                </a:outerShdw>
              </a:effectLst>
            </a:endParaRPr>
          </a:p>
        </p:txBody>
      </p:sp>
      <p:sp>
        <p:nvSpPr>
          <p:cNvPr id="35843" name="Rectangle 2"/>
          <p:cNvSpPr>
            <a:spLocks noRot="1" noChangeArrowheads="1"/>
          </p:cNvSpPr>
          <p:nvPr/>
        </p:nvSpPr>
        <p:spPr bwMode="auto">
          <a:xfrm>
            <a:off x="1042988" y="260350"/>
            <a:ext cx="7078662" cy="1152525"/>
          </a:xfrm>
          <a:prstGeom prst="rect">
            <a:avLst/>
          </a:prstGeom>
          <a:noFill/>
          <a:ln w="9525">
            <a:noFill/>
            <a:miter lim="800000"/>
            <a:headEnd/>
            <a:tailEnd/>
          </a:ln>
        </p:spPr>
        <p:txBody>
          <a:bodyPr anchor="ctr"/>
          <a:lstStyle/>
          <a:p>
            <a:pPr>
              <a:defRPr/>
            </a:pPr>
            <a:r>
              <a:rPr lang="ru-RU" sz="2800" b="1" dirty="0">
                <a:solidFill>
                  <a:schemeClr val="accent2">
                    <a:lumMod val="75000"/>
                  </a:schemeClr>
                </a:solidFill>
                <a:latin typeface="Times New Roman" pitchFamily="18" charset="0"/>
                <a:cs typeface="Arial" charset="0"/>
              </a:rPr>
              <a:t>Типичные коррупционные дисциплинарные правонарушения:</a:t>
            </a:r>
          </a:p>
        </p:txBody>
      </p:sp>
      <p:sp>
        <p:nvSpPr>
          <p:cNvPr id="4" name="Номер слайда 3"/>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49946A8E-B999-4E43-9717-BE7BA1864EDF}" type="slidenum">
              <a:rPr lang="ru-RU" altLang="ru-RU">
                <a:latin typeface="Arial" panose="020B0604020202020204" pitchFamily="34" charset="0"/>
              </a:rPr>
              <a:pPr eaLnBrk="1" hangingPunct="1"/>
              <a:t>41</a:t>
            </a:fld>
            <a:endParaRPr lang="ru-RU" altLang="ru-RU">
              <a:latin typeface="Arial" panose="020B0604020202020204" pitchFamily="34" charset="0"/>
            </a:endParaRPr>
          </a:p>
        </p:txBody>
      </p:sp>
    </p:spTree>
  </p:cSld>
  <p:clrMapOvr>
    <a:masterClrMapping/>
  </p:clrMapOvr>
  <p:transition spd="med">
    <p:comb/>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Rot="1" noChangeArrowheads="1"/>
          </p:cNvSpPr>
          <p:nvPr>
            <p:ph type="body" idx="4294967295"/>
          </p:nvPr>
        </p:nvSpPr>
        <p:spPr>
          <a:xfrm>
            <a:off x="684213" y="1557338"/>
            <a:ext cx="8280400" cy="4249737"/>
          </a:xfrm>
        </p:spPr>
        <p:txBody>
          <a:bodyPr/>
          <a:lstStyle/>
          <a:p>
            <a:pPr algn="just" eaLnBrk="1" hangingPunct="1">
              <a:lnSpc>
                <a:spcPct val="85000"/>
              </a:lnSpc>
              <a:spcAft>
                <a:spcPct val="10000"/>
              </a:spcAft>
              <a:defRPr/>
            </a:pPr>
            <a:r>
              <a:rPr lang="ru-RU" sz="1800" b="1" dirty="0" smtClean="0">
                <a:solidFill>
                  <a:schemeClr val="hlink"/>
                </a:solidFill>
                <a:latin typeface="+mj-lt"/>
              </a:rPr>
              <a:t>замещение должности государственной (муниципальной) службы в случае близкого родства или свойства</a:t>
            </a:r>
            <a:r>
              <a:rPr lang="ru-RU" sz="1800" b="1" dirty="0" smtClean="0">
                <a:latin typeface="+mj-lt"/>
              </a:rPr>
              <a:t> </a:t>
            </a:r>
            <a:r>
              <a:rPr lang="ru-RU" sz="1600" dirty="0" smtClean="0">
                <a:effectLst>
                  <a:outerShdw blurRad="38100" dist="38100" dir="2700000" algn="tl">
                    <a:srgbClr val="FFFFFF"/>
                  </a:outerShdw>
                </a:effectLst>
                <a:latin typeface="+mj-lt"/>
              </a:rPr>
              <a:t>(родители, супруги, дети, братья, сестры, а также братья, сестры, родители и дети супругов) с государственным (муниципальным) служащим, если это связано с непосредственной подчиненностью или подконтрольностью одного из них другому (п. 5 ч. 1 ст. 16 Федерального закона от 27.07.2004 № 79-ФЗ; п. 5 ч. 1 ст. 13 Федерального закона от 02.03.2007 № 25-ФЗ).</a:t>
            </a:r>
          </a:p>
          <a:p>
            <a:pPr algn="just" eaLnBrk="1" hangingPunct="1">
              <a:lnSpc>
                <a:spcPct val="85000"/>
              </a:lnSpc>
              <a:spcAft>
                <a:spcPct val="10000"/>
              </a:spcAft>
              <a:defRPr/>
            </a:pPr>
            <a:r>
              <a:rPr lang="ru-RU" sz="1800" b="1" dirty="0" smtClean="0">
                <a:solidFill>
                  <a:schemeClr val="hlink"/>
                </a:solidFill>
                <a:latin typeface="+mj-lt"/>
              </a:rPr>
              <a:t>несообщение работодателю</a:t>
            </a:r>
            <a:r>
              <a:rPr lang="ru-RU" sz="1800" b="1" dirty="0" smtClean="0">
                <a:latin typeface="+mj-lt"/>
              </a:rPr>
              <a:t> </a:t>
            </a:r>
            <a:r>
              <a:rPr lang="ru-RU" sz="1600" dirty="0" smtClean="0">
                <a:effectLst>
                  <a:outerShdw blurRad="38100" dist="38100" dir="2700000" algn="tl">
                    <a:srgbClr val="FFFFFF"/>
                  </a:outerShdw>
                </a:effectLst>
                <a:latin typeface="+mj-lt"/>
              </a:rPr>
              <a:t>при заключении трудового договора гражданином, замещавшим должности государственной или муниципальной службы, перечень которых устанавливается нормативными правовыми актами Российской Федерации, </a:t>
            </a:r>
            <a:r>
              <a:rPr lang="ru-RU" sz="1600" dirty="0" smtClean="0">
                <a:solidFill>
                  <a:schemeClr val="hlink"/>
                </a:solidFill>
                <a:latin typeface="+mj-lt"/>
              </a:rPr>
              <a:t>после увольнения с государственной или муниципальной службы</a:t>
            </a:r>
            <a:r>
              <a:rPr lang="ru-RU" sz="1600" dirty="0" smtClean="0">
                <a:latin typeface="+mj-lt"/>
              </a:rPr>
              <a:t> </a:t>
            </a:r>
            <a:r>
              <a:rPr lang="ru-RU" sz="1600" dirty="0" smtClean="0">
                <a:solidFill>
                  <a:schemeClr val="hlink"/>
                </a:solidFill>
                <a:latin typeface="+mj-lt"/>
              </a:rPr>
              <a:t>в течение двух лет сведений о последнем месте службы</a:t>
            </a:r>
            <a:r>
              <a:rPr lang="ru-RU" sz="1600" dirty="0" smtClean="0">
                <a:latin typeface="+mj-lt"/>
              </a:rPr>
              <a:t> </a:t>
            </a:r>
            <a:r>
              <a:rPr lang="ru-RU" sz="1600" dirty="0" smtClean="0">
                <a:effectLst>
                  <a:outerShdw blurRad="38100" dist="38100" dir="2700000" algn="tl">
                    <a:srgbClr val="FFFFFF"/>
                  </a:outerShdw>
                </a:effectLst>
                <a:latin typeface="+mj-lt"/>
              </a:rPr>
              <a:t>(ч. 2 ст. 12 Федерального закона от 25.12.2008 № 273-ФЗ; ст. 641 ТК РФ);</a:t>
            </a:r>
          </a:p>
          <a:p>
            <a:pPr algn="just" eaLnBrk="1" hangingPunct="1">
              <a:lnSpc>
                <a:spcPct val="85000"/>
              </a:lnSpc>
              <a:spcAft>
                <a:spcPct val="10000"/>
              </a:spcAft>
              <a:defRPr/>
            </a:pPr>
            <a:r>
              <a:rPr lang="ru-RU" sz="1800" b="1" dirty="0" smtClean="0">
                <a:solidFill>
                  <a:schemeClr val="hlink"/>
                </a:solidFill>
                <a:latin typeface="+mj-lt"/>
              </a:rPr>
              <a:t>замещение бывшим государственным или муниципальным служащим</a:t>
            </a:r>
            <a:r>
              <a:rPr lang="ru-RU" sz="1600" dirty="0" smtClean="0">
                <a:effectLst>
                  <a:outerShdw blurRad="38100" dist="38100" dir="2700000" algn="tl">
                    <a:srgbClr val="FFFFFF"/>
                  </a:outerShdw>
                </a:effectLst>
                <a:latin typeface="+mj-lt"/>
              </a:rPr>
              <a:t>, перечень должностей которых устанавливается нормативными правовыми актами Российской Федерации, в течение двух лет после увольнения с государственной или муниципальной службы должности в коммерческих и некоммерческих организациях, если отдельные функции государственного управления данными организациями входили в его должностные (служебные) обязанности, без согласия комиссии по соблюдению требований к служебному поведению государственных гражданских (муниципальных) служащих и урегулированию конфликта интересов (ч. 1 ст. 12 Федерального закона от 25.12.2008 № 273-ФЗ);</a:t>
            </a:r>
          </a:p>
        </p:txBody>
      </p:sp>
      <p:sp>
        <p:nvSpPr>
          <p:cNvPr id="36867" name="Rectangle 2"/>
          <p:cNvSpPr>
            <a:spLocks noRot="1" noChangeArrowheads="1"/>
          </p:cNvSpPr>
          <p:nvPr/>
        </p:nvSpPr>
        <p:spPr bwMode="auto">
          <a:xfrm>
            <a:off x="1042988" y="260350"/>
            <a:ext cx="7078662" cy="1152525"/>
          </a:xfrm>
          <a:prstGeom prst="rect">
            <a:avLst/>
          </a:prstGeom>
          <a:noFill/>
          <a:ln w="9525">
            <a:noFill/>
            <a:miter lim="800000"/>
            <a:headEnd/>
            <a:tailEnd/>
          </a:ln>
        </p:spPr>
        <p:txBody>
          <a:bodyPr anchor="ctr"/>
          <a:lstStyle/>
          <a:p>
            <a:pPr>
              <a:defRPr/>
            </a:pPr>
            <a:r>
              <a:rPr lang="ru-RU" sz="2800" b="1" dirty="0">
                <a:solidFill>
                  <a:schemeClr val="accent2">
                    <a:lumMod val="75000"/>
                  </a:schemeClr>
                </a:solidFill>
                <a:latin typeface="Times New Roman" pitchFamily="18" charset="0"/>
                <a:cs typeface="Arial" charset="0"/>
              </a:rPr>
              <a:t>Типичные коррупционные дисциплинарные правонарушения:</a:t>
            </a:r>
          </a:p>
        </p:txBody>
      </p:sp>
      <p:sp>
        <p:nvSpPr>
          <p:cNvPr id="4" name="Номер слайда 3"/>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5738B972-B936-47C7-A832-87968C697F1D}" type="slidenum">
              <a:rPr lang="ru-RU" altLang="ru-RU">
                <a:latin typeface="Arial" panose="020B0604020202020204" pitchFamily="34" charset="0"/>
              </a:rPr>
              <a:pPr eaLnBrk="1" hangingPunct="1"/>
              <a:t>42</a:t>
            </a:fld>
            <a:endParaRPr lang="ru-RU" altLang="ru-RU">
              <a:latin typeface="Arial" panose="020B0604020202020204" pitchFamily="34" charset="0"/>
            </a:endParaRPr>
          </a:p>
        </p:txBody>
      </p:sp>
    </p:spTree>
  </p:cSld>
  <p:clrMapOvr>
    <a:masterClrMapping/>
  </p:clrMapOvr>
  <p:transition spd="med">
    <p:comb/>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Rot="1" noChangeArrowheads="1"/>
          </p:cNvSpPr>
          <p:nvPr>
            <p:ph type="body" idx="4294967295"/>
          </p:nvPr>
        </p:nvSpPr>
        <p:spPr>
          <a:xfrm>
            <a:off x="755650" y="1484313"/>
            <a:ext cx="8208963" cy="4105275"/>
          </a:xfrm>
        </p:spPr>
        <p:txBody>
          <a:bodyPr/>
          <a:lstStyle/>
          <a:p>
            <a:pPr algn="just" eaLnBrk="1" hangingPunct="1">
              <a:lnSpc>
                <a:spcPct val="85000"/>
              </a:lnSpc>
              <a:spcAft>
                <a:spcPct val="10000"/>
              </a:spcAft>
              <a:defRPr/>
            </a:pPr>
            <a:r>
              <a:rPr lang="ru-RU" sz="1600" b="1" dirty="0" smtClean="0">
                <a:solidFill>
                  <a:schemeClr val="hlink"/>
                </a:solidFill>
                <a:latin typeface="+mj-lt"/>
              </a:rPr>
              <a:t>привлечение к трудовой деятельности государственного или муниципального служащего</a:t>
            </a:r>
            <a:r>
              <a:rPr lang="ru-RU" sz="1600" b="1" dirty="0" smtClean="0">
                <a:latin typeface="+mj-lt"/>
              </a:rPr>
              <a:t> </a:t>
            </a:r>
            <a:r>
              <a:rPr lang="ru-RU" sz="1600" dirty="0" smtClean="0">
                <a:effectLst>
                  <a:outerShdw blurRad="38100" dist="38100" dir="2700000" algn="tl">
                    <a:srgbClr val="FFFFFF"/>
                  </a:outerShdw>
                </a:effectLst>
                <a:latin typeface="+mj-lt"/>
              </a:rPr>
              <a:t>(бывшего государственного или муниципального служащего), замещающего (замещавшего) должность, включенную в перечень, установленный нормативными правовыми актами Российской Федерации, с нарушением требований, предусмотренных Федеральным законом «О противодействии коррупции» (ст. 12 Федерального закона от 25.12.2008 № 273-ФЗ; ст. 19.29 </a:t>
            </a:r>
            <a:r>
              <a:rPr lang="ru-RU" sz="1600" dirty="0" err="1" smtClean="0">
                <a:effectLst>
                  <a:outerShdw blurRad="38100" dist="38100" dir="2700000" algn="tl">
                    <a:srgbClr val="FFFFFF"/>
                  </a:outerShdw>
                </a:effectLst>
                <a:latin typeface="+mj-lt"/>
              </a:rPr>
              <a:t>КоАП</a:t>
            </a:r>
            <a:r>
              <a:rPr lang="ru-RU" sz="1600" dirty="0" smtClean="0">
                <a:effectLst>
                  <a:outerShdw blurRad="38100" dist="38100" dir="2700000" algn="tl">
                    <a:srgbClr val="FFFFFF"/>
                  </a:outerShdw>
                </a:effectLst>
                <a:latin typeface="+mj-lt"/>
              </a:rPr>
              <a:t> РФ); </a:t>
            </a:r>
          </a:p>
          <a:p>
            <a:pPr algn="just" eaLnBrk="1" hangingPunct="1">
              <a:lnSpc>
                <a:spcPct val="85000"/>
              </a:lnSpc>
              <a:spcAft>
                <a:spcPct val="10000"/>
              </a:spcAft>
              <a:defRPr/>
            </a:pPr>
            <a:r>
              <a:rPr lang="ru-RU" sz="1600" b="1" dirty="0" smtClean="0">
                <a:solidFill>
                  <a:schemeClr val="hlink"/>
                </a:solidFill>
                <a:latin typeface="+mj-lt"/>
              </a:rPr>
              <a:t>несообщение в десятидневный срок работодателем</a:t>
            </a:r>
            <a:r>
              <a:rPr lang="ru-RU" sz="1600" b="1" dirty="0" smtClean="0">
                <a:latin typeface="+mj-lt"/>
              </a:rPr>
              <a:t> </a:t>
            </a:r>
            <a:r>
              <a:rPr lang="ru-RU" sz="1600" dirty="0" smtClean="0">
                <a:effectLst>
                  <a:outerShdw blurRad="38100" dist="38100" dir="2700000" algn="tl">
                    <a:srgbClr val="FFFFFF"/>
                  </a:outerShdw>
                </a:effectLst>
                <a:latin typeface="+mj-lt"/>
              </a:rPr>
              <a:t>при заключении трудового договора с гражданами, замещавшими должности государственной или муниципальной службы, перечень которых устанавливается нормативными правовыми актами Российской Федерации, в течение двух лет после их увольнения с государственной или муниципальной службы о заключении такого договора представителю нанимателя (работодателю) государственного или муниципального служащего по последнему месту его службы (ч. 4 ст. 12 Федерального закона от 25.12.2008 № 273-ФЗ; ст. 641 ТК РФ).</a:t>
            </a:r>
          </a:p>
          <a:p>
            <a:pPr algn="just" eaLnBrk="1" hangingPunct="1">
              <a:lnSpc>
                <a:spcPct val="85000"/>
              </a:lnSpc>
              <a:spcAft>
                <a:spcPct val="10000"/>
              </a:spcAft>
              <a:defRPr/>
            </a:pPr>
            <a:r>
              <a:rPr lang="ru-RU" sz="1600" b="1" dirty="0" smtClean="0">
                <a:solidFill>
                  <a:schemeClr val="hlink"/>
                </a:solidFill>
                <a:latin typeface="+mj-lt"/>
              </a:rPr>
              <a:t>незаконное участие на платной основе в деятельности органа управления коммерческой организацией</a:t>
            </a:r>
            <a:r>
              <a:rPr lang="ru-RU" sz="1600" b="1" dirty="0" smtClean="0">
                <a:latin typeface="+mj-lt"/>
              </a:rPr>
              <a:t> </a:t>
            </a:r>
            <a:r>
              <a:rPr lang="ru-RU" sz="1600" dirty="0" smtClean="0">
                <a:effectLst>
                  <a:outerShdw blurRad="38100" dist="38100" dir="2700000" algn="tl">
                    <a:srgbClr val="FFFFFF"/>
                  </a:outerShdw>
                </a:effectLst>
                <a:latin typeface="+mj-lt"/>
              </a:rPr>
              <a:t>(п. 1 ч. 1 ст. 17 Федерального закона от 27.07.2004 № 79-ФЗ; п. 1 ч. 1 ст. 14 Федерального закона от 02.03.2007 № 25-ФЗ);</a:t>
            </a:r>
          </a:p>
          <a:p>
            <a:pPr algn="just" eaLnBrk="1" hangingPunct="1">
              <a:lnSpc>
                <a:spcPct val="85000"/>
              </a:lnSpc>
              <a:spcAft>
                <a:spcPct val="10000"/>
              </a:spcAft>
              <a:defRPr/>
            </a:pPr>
            <a:r>
              <a:rPr lang="ru-RU" sz="1600" b="1" dirty="0" smtClean="0">
                <a:solidFill>
                  <a:schemeClr val="hlink"/>
                </a:solidFill>
                <a:latin typeface="+mj-lt"/>
              </a:rPr>
              <a:t>замещение должности гражданской (военной и правоохранительной) службы в случае избрания или назначения на государственную должность</a:t>
            </a:r>
            <a:r>
              <a:rPr lang="ru-RU" sz="1600" dirty="0" smtClean="0">
                <a:effectLst>
                  <a:outerShdw blurRad="38100" dist="38100" dir="2700000" algn="tl">
                    <a:srgbClr val="FFFFFF"/>
                  </a:outerShdw>
                </a:effectLst>
                <a:latin typeface="+mj-lt"/>
              </a:rPr>
              <a:t>; избрания на выборную должность в органе местного самоуправления; избрания на оплачиваемую выборную должность в органе профессионального союза (</a:t>
            </a:r>
            <a:r>
              <a:rPr lang="ru-RU" sz="1600" dirty="0" err="1" smtClean="0">
                <a:effectLst>
                  <a:outerShdw blurRad="38100" dist="38100" dir="2700000" algn="tl">
                    <a:srgbClr val="FFFFFF"/>
                  </a:outerShdw>
                </a:effectLst>
                <a:latin typeface="+mj-lt"/>
              </a:rPr>
              <a:t>пп</a:t>
            </a:r>
            <a:r>
              <a:rPr lang="ru-RU" sz="1600" dirty="0" smtClean="0">
                <a:effectLst>
                  <a:outerShdw blurRad="38100" dist="38100" dir="2700000" algn="tl">
                    <a:srgbClr val="FFFFFF"/>
                  </a:outerShdw>
                </a:effectLst>
                <a:latin typeface="+mj-lt"/>
              </a:rPr>
              <a:t>. «а», «б», «в» п. 2 ч. 1 ст. 17 Федерального закона от 27.07.2004 № 79-ФЗ);</a:t>
            </a:r>
          </a:p>
        </p:txBody>
      </p:sp>
      <p:sp>
        <p:nvSpPr>
          <p:cNvPr id="37891" name="Rectangle 2"/>
          <p:cNvSpPr>
            <a:spLocks noRot="1" noChangeArrowheads="1"/>
          </p:cNvSpPr>
          <p:nvPr/>
        </p:nvSpPr>
        <p:spPr bwMode="auto">
          <a:xfrm>
            <a:off x="1042988" y="260350"/>
            <a:ext cx="7078662" cy="1152525"/>
          </a:xfrm>
          <a:prstGeom prst="rect">
            <a:avLst/>
          </a:prstGeom>
          <a:noFill/>
          <a:ln w="9525">
            <a:noFill/>
            <a:miter lim="800000"/>
            <a:headEnd/>
            <a:tailEnd/>
          </a:ln>
        </p:spPr>
        <p:txBody>
          <a:bodyPr anchor="ctr"/>
          <a:lstStyle/>
          <a:p>
            <a:pPr>
              <a:defRPr/>
            </a:pPr>
            <a:r>
              <a:rPr lang="ru-RU" sz="2800" b="1" dirty="0">
                <a:solidFill>
                  <a:schemeClr val="accent2">
                    <a:lumMod val="75000"/>
                  </a:schemeClr>
                </a:solidFill>
                <a:latin typeface="Times New Roman" pitchFamily="18" charset="0"/>
                <a:cs typeface="Arial" charset="0"/>
              </a:rPr>
              <a:t>Типичные коррупционные дисциплинарные правонарушения:</a:t>
            </a:r>
          </a:p>
        </p:txBody>
      </p:sp>
      <p:sp>
        <p:nvSpPr>
          <p:cNvPr id="4" name="Номер слайда 3"/>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ED842E44-0134-444A-A1B8-2601CB653594}" type="slidenum">
              <a:rPr lang="ru-RU" altLang="ru-RU">
                <a:latin typeface="Arial" panose="020B0604020202020204" pitchFamily="34" charset="0"/>
              </a:rPr>
              <a:pPr eaLnBrk="1" hangingPunct="1"/>
              <a:t>43</a:t>
            </a:fld>
            <a:endParaRPr lang="ru-RU" altLang="ru-RU">
              <a:latin typeface="Arial" panose="020B0604020202020204" pitchFamily="34" charset="0"/>
            </a:endParaRPr>
          </a:p>
        </p:txBody>
      </p:sp>
    </p:spTree>
  </p:cSld>
  <p:clrMapOvr>
    <a:masterClrMapping/>
  </p:clrMapOvr>
  <p:transition spd="med">
    <p:comb/>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Rot="1" noChangeArrowheads="1"/>
          </p:cNvSpPr>
          <p:nvPr>
            <p:ph type="body" idx="4294967295"/>
          </p:nvPr>
        </p:nvSpPr>
        <p:spPr>
          <a:xfrm>
            <a:off x="611560" y="1484784"/>
            <a:ext cx="8280400" cy="4249738"/>
          </a:xfrm>
        </p:spPr>
        <p:txBody>
          <a:bodyPr/>
          <a:lstStyle/>
          <a:p>
            <a:pPr algn="just" eaLnBrk="1" hangingPunct="1">
              <a:lnSpc>
                <a:spcPct val="85000"/>
              </a:lnSpc>
              <a:spcAft>
                <a:spcPct val="10000"/>
              </a:spcAft>
              <a:defRPr/>
            </a:pPr>
            <a:r>
              <a:rPr lang="ru-RU" sz="1600" b="1" dirty="0" smtClean="0">
                <a:solidFill>
                  <a:schemeClr val="hlink"/>
                </a:solidFill>
                <a:latin typeface="+mj-lt"/>
              </a:rPr>
              <a:t>осуществление предпринимательской деятельности</a:t>
            </a:r>
            <a:r>
              <a:rPr lang="ru-RU" sz="1600" b="1" dirty="0" smtClean="0">
                <a:latin typeface="+mj-lt"/>
              </a:rPr>
              <a:t> </a:t>
            </a:r>
            <a:r>
              <a:rPr lang="ru-RU" sz="1600" dirty="0" smtClean="0">
                <a:effectLst>
                  <a:outerShdw blurRad="38100" dist="38100" dir="2700000" algn="tl">
                    <a:srgbClr val="FFFFFF"/>
                  </a:outerShdw>
                </a:effectLst>
                <a:latin typeface="+mj-lt"/>
              </a:rPr>
              <a:t>(п. 3 ч. 1 ст. 17 Федерального закона от 27.07.2004 № 79-ФЗ; п. 3 ч. 1 ст. 14 Федерального закона от 02.03.2007 № 25-ФЗ);</a:t>
            </a:r>
          </a:p>
          <a:p>
            <a:pPr algn="just" eaLnBrk="1" hangingPunct="1">
              <a:lnSpc>
                <a:spcPct val="85000"/>
              </a:lnSpc>
              <a:spcAft>
                <a:spcPct val="10000"/>
              </a:spcAft>
              <a:defRPr/>
            </a:pPr>
            <a:r>
              <a:rPr lang="ru-RU" sz="1600" b="1" dirty="0" smtClean="0">
                <a:solidFill>
                  <a:schemeClr val="hlink"/>
                </a:solidFill>
                <a:latin typeface="+mj-lt"/>
              </a:rPr>
              <a:t>выступление государственного служащего в качестве поверенного</a:t>
            </a:r>
            <a:r>
              <a:rPr lang="ru-RU" sz="1600" b="1" dirty="0" smtClean="0">
                <a:latin typeface="+mj-lt"/>
              </a:rPr>
              <a:t> </a:t>
            </a:r>
            <a:r>
              <a:rPr lang="ru-RU" sz="1600" dirty="0" smtClean="0">
                <a:effectLst>
                  <a:outerShdw blurRad="38100" dist="38100" dir="2700000" algn="tl">
                    <a:srgbClr val="FFFFFF"/>
                  </a:outerShdw>
                </a:effectLst>
                <a:latin typeface="+mj-lt"/>
              </a:rPr>
              <a:t>или представителя по делам третьих лиц в государственном органе, в котором он замещает должность государственной службы (п. 5 ч. 1 ст. 17 Федерального закона от 27.07.2004 № 79-ФЗ);</a:t>
            </a:r>
          </a:p>
          <a:p>
            <a:pPr algn="just" eaLnBrk="1" hangingPunct="1">
              <a:lnSpc>
                <a:spcPct val="85000"/>
              </a:lnSpc>
              <a:spcAft>
                <a:spcPct val="10000"/>
              </a:spcAft>
              <a:defRPr/>
            </a:pPr>
            <a:r>
              <a:rPr lang="ru-RU" sz="1600" b="1" dirty="0" smtClean="0">
                <a:solidFill>
                  <a:schemeClr val="hlink"/>
                </a:solidFill>
                <a:latin typeface="+mj-lt"/>
              </a:rPr>
              <a:t>получение государственным или муниципальным служащим в связи с исполнением должностных обязанностей вознаграждения от физических и юридических лиц (подарки</a:t>
            </a:r>
            <a:r>
              <a:rPr lang="ru-RU" sz="1600" b="1" dirty="0" smtClean="0">
                <a:latin typeface="+mj-lt"/>
              </a:rPr>
              <a:t> </a:t>
            </a:r>
            <a:r>
              <a:rPr lang="ru-RU" sz="1600" dirty="0" smtClean="0">
                <a:effectLst>
                  <a:outerShdw blurRad="38100" dist="38100" dir="2700000" algn="tl">
                    <a:srgbClr val="FFFFFF"/>
                  </a:outerShdw>
                </a:effectLst>
                <a:latin typeface="+mj-lt"/>
              </a:rPr>
              <a:t>стоимостью свыше трех тысяч рублей, денежное вознаграждение, ссуды, услуги, оплата развлечений, отдыха, транспортных расходов и иные вознаграждения), а равно </a:t>
            </a:r>
            <a:r>
              <a:rPr lang="ru-RU" sz="1600" dirty="0" err="1" smtClean="0">
                <a:effectLst>
                  <a:outerShdw blurRad="38100" dist="38100" dir="2700000" algn="tl">
                    <a:srgbClr val="FFFFFF"/>
                  </a:outerShdw>
                </a:effectLst>
                <a:latin typeface="+mj-lt"/>
              </a:rPr>
              <a:t>непередача</a:t>
            </a:r>
            <a:r>
              <a:rPr lang="ru-RU" sz="1600" dirty="0" smtClean="0">
                <a:effectLst>
                  <a:outerShdw blurRad="38100" dist="38100" dir="2700000" algn="tl">
                    <a:srgbClr val="FFFFFF"/>
                  </a:outerShdw>
                </a:effectLst>
                <a:latin typeface="+mj-lt"/>
              </a:rPr>
              <a:t> подарков стоимостью свыше трех тысяч рублей, полученных в связи с официальными мероприятиями и признаваемых государственной или муниципальной собственностью, в орган, в котором государственный или муниципальный служащий состоит на службе (п. 3 ч. 1 ст. 575 ГК РФ; п. 6 ч. 1 ст. 17 Федерального закона от 27.07.2004 № 79-ФЗ; п. 5 ч. 1 ст. 14 Федерального закона от 02.03.2007 № 25-ФЗ, ст. 19.28 </a:t>
            </a:r>
            <a:r>
              <a:rPr lang="ru-RU" sz="1600" dirty="0" err="1" smtClean="0">
                <a:effectLst>
                  <a:outerShdw blurRad="38100" dist="38100" dir="2700000" algn="tl">
                    <a:srgbClr val="FFFFFF"/>
                  </a:outerShdw>
                </a:effectLst>
                <a:latin typeface="+mj-lt"/>
              </a:rPr>
              <a:t>КоАП</a:t>
            </a:r>
            <a:r>
              <a:rPr lang="ru-RU" sz="1600" dirty="0" smtClean="0">
                <a:effectLst>
                  <a:outerShdw blurRad="38100" dist="38100" dir="2700000" algn="tl">
                    <a:srgbClr val="FFFFFF"/>
                  </a:outerShdw>
                </a:effectLst>
                <a:latin typeface="+mj-lt"/>
              </a:rPr>
              <a:t> РФ).</a:t>
            </a:r>
          </a:p>
          <a:p>
            <a:pPr algn="just" eaLnBrk="1" hangingPunct="1">
              <a:lnSpc>
                <a:spcPct val="85000"/>
              </a:lnSpc>
              <a:spcAft>
                <a:spcPct val="10000"/>
              </a:spcAft>
              <a:defRPr/>
            </a:pPr>
            <a:r>
              <a:rPr lang="ru-RU" sz="1600" b="1" dirty="0" smtClean="0">
                <a:solidFill>
                  <a:schemeClr val="hlink"/>
                </a:solidFill>
                <a:latin typeface="+mj-lt"/>
              </a:rPr>
              <a:t>выезд в связи с исполнением должностных обязанностей за пределы территории</a:t>
            </a:r>
            <a:r>
              <a:rPr lang="ru-RU" sz="1600" b="1" dirty="0" smtClean="0">
                <a:latin typeface="+mj-lt"/>
              </a:rPr>
              <a:t> </a:t>
            </a:r>
            <a:r>
              <a:rPr lang="ru-RU" sz="1600" b="1" dirty="0" smtClean="0">
                <a:solidFill>
                  <a:schemeClr val="hlink"/>
                </a:solidFill>
                <a:latin typeface="+mj-lt"/>
              </a:rPr>
              <a:t>Российской Федерации за счет средств физических и юридических лиц</a:t>
            </a:r>
            <a:r>
              <a:rPr lang="ru-RU" sz="1600" b="1" dirty="0" smtClean="0">
                <a:latin typeface="+mj-lt"/>
              </a:rPr>
              <a:t> </a:t>
            </a:r>
            <a:r>
              <a:rPr lang="ru-RU" sz="1600" dirty="0" smtClean="0">
                <a:effectLst>
                  <a:outerShdw blurRad="38100" dist="38100" dir="2700000" algn="tl">
                    <a:srgbClr val="FFFFFF"/>
                  </a:outerShdw>
                </a:effectLst>
                <a:latin typeface="+mj-lt"/>
              </a:rPr>
              <a:t>(п. 7 ч. 1 ст. 17 Федерального закона от 27.07.2004 № 79-ФЗ; п. 6 ч. 1 ст. 14 Федерального закона от 02.03.2007 № 25-ФЗ);</a:t>
            </a:r>
          </a:p>
        </p:txBody>
      </p:sp>
      <p:sp>
        <p:nvSpPr>
          <p:cNvPr id="38915" name="Rectangle 2"/>
          <p:cNvSpPr>
            <a:spLocks noRot="1" noChangeArrowheads="1"/>
          </p:cNvSpPr>
          <p:nvPr/>
        </p:nvSpPr>
        <p:spPr bwMode="auto">
          <a:xfrm>
            <a:off x="1042988" y="260350"/>
            <a:ext cx="7078662" cy="1152525"/>
          </a:xfrm>
          <a:prstGeom prst="rect">
            <a:avLst/>
          </a:prstGeom>
          <a:noFill/>
          <a:ln w="9525">
            <a:noFill/>
            <a:miter lim="800000"/>
            <a:headEnd/>
            <a:tailEnd/>
          </a:ln>
        </p:spPr>
        <p:txBody>
          <a:bodyPr anchor="ctr"/>
          <a:lstStyle/>
          <a:p>
            <a:pPr>
              <a:defRPr/>
            </a:pPr>
            <a:r>
              <a:rPr lang="ru-RU" sz="2800" b="1" dirty="0">
                <a:solidFill>
                  <a:schemeClr val="accent2">
                    <a:lumMod val="75000"/>
                  </a:schemeClr>
                </a:solidFill>
                <a:latin typeface="Times New Roman" pitchFamily="18" charset="0"/>
                <a:cs typeface="Arial" charset="0"/>
              </a:rPr>
              <a:t>Типичные коррупционные дисциплинарные правонарушения:</a:t>
            </a:r>
          </a:p>
        </p:txBody>
      </p:sp>
      <p:sp>
        <p:nvSpPr>
          <p:cNvPr id="4" name="Номер слайда 3"/>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679ECFBB-0F3A-47AF-B039-F4A555BBB5BC}" type="slidenum">
              <a:rPr lang="ru-RU" altLang="ru-RU">
                <a:latin typeface="Arial" panose="020B0604020202020204" pitchFamily="34" charset="0"/>
              </a:rPr>
              <a:pPr eaLnBrk="1" hangingPunct="1"/>
              <a:t>44</a:t>
            </a:fld>
            <a:endParaRPr lang="ru-RU" altLang="ru-RU">
              <a:latin typeface="Arial" panose="020B0604020202020204" pitchFamily="34" charset="0"/>
            </a:endParaRPr>
          </a:p>
        </p:txBody>
      </p:sp>
    </p:spTree>
  </p:cSld>
  <p:clrMapOvr>
    <a:masterClrMapping/>
  </p:clrMapOvr>
  <p:transition spd="med">
    <p:comb/>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Rot="1" noChangeArrowheads="1"/>
          </p:cNvSpPr>
          <p:nvPr>
            <p:ph type="body" idx="4294967295"/>
          </p:nvPr>
        </p:nvSpPr>
        <p:spPr>
          <a:xfrm>
            <a:off x="611188" y="1484313"/>
            <a:ext cx="8280400" cy="4249737"/>
          </a:xfrm>
        </p:spPr>
        <p:txBody>
          <a:bodyPr/>
          <a:lstStyle/>
          <a:p>
            <a:pPr algn="just" eaLnBrk="1" hangingPunct="1">
              <a:lnSpc>
                <a:spcPct val="85000"/>
              </a:lnSpc>
              <a:spcAft>
                <a:spcPct val="10000"/>
              </a:spcAft>
              <a:defRPr/>
            </a:pPr>
            <a:r>
              <a:rPr lang="ru-RU" sz="1600" b="1" dirty="0" smtClean="0">
                <a:solidFill>
                  <a:schemeClr val="hlink"/>
                </a:solidFill>
                <a:latin typeface="+mj-lt"/>
              </a:rPr>
              <a:t>нецелевое использование средств</a:t>
            </a:r>
            <a:r>
              <a:rPr lang="ru-RU" sz="1600" b="1" dirty="0" smtClean="0">
                <a:latin typeface="+mj-lt"/>
              </a:rPr>
              <a:t> </a:t>
            </a:r>
            <a:r>
              <a:rPr lang="ru-RU" sz="1600" dirty="0" smtClean="0">
                <a:effectLst>
                  <a:outerShdw blurRad="38100" dist="38100" dir="2700000" algn="tl">
                    <a:srgbClr val="FFFFFF"/>
                  </a:outerShdw>
                </a:effectLst>
                <a:latin typeface="+mj-lt"/>
              </a:rPr>
              <a:t>материально-технического и иного обеспечения, государственного и муниципального имущества, а также передача их другим лицам (п. 8 ч. 1 ст. 17 Федерального закона от 27.07.2004 № 79-ФЗ; п. 7 ч. 1 ст. 14 Федерального закона от 02.03.2007 № 25-ФЗ);</a:t>
            </a:r>
          </a:p>
          <a:p>
            <a:pPr algn="just" eaLnBrk="1" hangingPunct="1">
              <a:lnSpc>
                <a:spcPct val="85000"/>
              </a:lnSpc>
              <a:spcAft>
                <a:spcPct val="10000"/>
              </a:spcAft>
              <a:defRPr/>
            </a:pPr>
            <a:r>
              <a:rPr lang="ru-RU" sz="1600" b="1" dirty="0" smtClean="0">
                <a:solidFill>
                  <a:schemeClr val="hlink"/>
                </a:solidFill>
                <a:latin typeface="+mj-lt"/>
              </a:rPr>
              <a:t>разглашение или использование в целях, не связанных с государственной или муниципальной службой, сведений</a:t>
            </a:r>
            <a:r>
              <a:rPr lang="ru-RU" sz="1600" b="1" dirty="0" smtClean="0">
                <a:latin typeface="+mj-lt"/>
              </a:rPr>
              <a:t> </a:t>
            </a:r>
            <a:r>
              <a:rPr lang="ru-RU" sz="1600" dirty="0" smtClean="0">
                <a:effectLst>
                  <a:outerShdw blurRad="38100" dist="38100" dir="2700000" algn="tl">
                    <a:srgbClr val="FFFFFF"/>
                  </a:outerShdw>
                </a:effectLst>
                <a:latin typeface="+mj-lt"/>
              </a:rPr>
              <a:t>конфиденциального характера или служебной информации, ставших известными в связи с исполнением должностных обязанностей (п. 9 ч. 1 ст. 17 Федерального закона от 27.07.2004 № 79-ФЗ; п. 8 ч. 1 ст. 14 Федерального закона от 02.03.2007 № 25-ФЗ);</a:t>
            </a:r>
          </a:p>
          <a:p>
            <a:pPr algn="just" eaLnBrk="1" hangingPunct="1">
              <a:lnSpc>
                <a:spcPct val="85000"/>
              </a:lnSpc>
              <a:spcAft>
                <a:spcPct val="10000"/>
              </a:spcAft>
              <a:defRPr/>
            </a:pPr>
            <a:r>
              <a:rPr lang="ru-RU" sz="1600" b="1" dirty="0" smtClean="0">
                <a:solidFill>
                  <a:schemeClr val="hlink"/>
                </a:solidFill>
                <a:latin typeface="+mj-lt"/>
              </a:rPr>
              <a:t>принятие без письменного разрешения представителя нанимателя (главы муниципального образования) наград</a:t>
            </a:r>
            <a:r>
              <a:rPr lang="ru-RU" sz="1600" b="1" dirty="0" smtClean="0">
                <a:latin typeface="+mj-lt"/>
              </a:rPr>
              <a:t>, </a:t>
            </a:r>
            <a:r>
              <a:rPr lang="ru-RU" sz="1600" dirty="0" smtClean="0">
                <a:effectLst>
                  <a:outerShdw blurRad="38100" dist="38100" dir="2700000" algn="tl">
                    <a:srgbClr val="FFFFFF"/>
                  </a:outerShdw>
                </a:effectLst>
                <a:latin typeface="+mj-lt"/>
              </a:rPr>
              <a:t>почетных и специальных званий (за исключением научных) иностранных государств, международных организаций, а также политических партий, других общественных и религиозных объединений, если в должностные обязанности служащего входит взаимодействие с указанными организациями и объединениями (п. 11 ч. 1 ст. 17 Федерального закона от 27.07.2004 № 79-ФЗ; п. 10 ч. 1 ст. 14 Федерального закона от 02.03.2007 № 25-ФЗ);</a:t>
            </a:r>
          </a:p>
          <a:p>
            <a:pPr algn="just" eaLnBrk="1" hangingPunct="1">
              <a:lnSpc>
                <a:spcPct val="85000"/>
              </a:lnSpc>
              <a:spcAft>
                <a:spcPct val="10000"/>
              </a:spcAft>
              <a:defRPr/>
            </a:pPr>
            <a:r>
              <a:rPr lang="ru-RU" sz="1600" b="1" dirty="0" smtClean="0">
                <a:solidFill>
                  <a:schemeClr val="hlink"/>
                </a:solidFill>
                <a:latin typeface="+mj-lt"/>
              </a:rPr>
              <a:t>использование преимущества должностного положения для предвыборной агитации</a:t>
            </a:r>
            <a:r>
              <a:rPr lang="ru-RU" sz="1600" b="1" dirty="0" smtClean="0">
                <a:latin typeface="+mj-lt"/>
              </a:rPr>
              <a:t>, </a:t>
            </a:r>
            <a:r>
              <a:rPr lang="ru-RU" sz="1600" dirty="0" smtClean="0">
                <a:effectLst>
                  <a:outerShdw blurRad="38100" dist="38100" dir="2700000" algn="tl">
                    <a:srgbClr val="FFFFFF"/>
                  </a:outerShdw>
                </a:effectLst>
                <a:latin typeface="+mj-lt"/>
              </a:rPr>
              <a:t>агитации по вопросам референдума, а равно использование должностных полномочий в интересах политических партий, других общественных и религиозных объединений и иных организаций (п. 12, 13 ч. 1 ст. 17 Федерального закона от 27.07.2004 № 79-ФЗ; п. 11, 12 ч. 1 ст. 14 Федерального закона от 02.03.2007 № 25-ФЗ);</a:t>
            </a:r>
          </a:p>
          <a:p>
            <a:pPr eaLnBrk="1" hangingPunct="1">
              <a:lnSpc>
                <a:spcPct val="80000"/>
              </a:lnSpc>
              <a:spcAft>
                <a:spcPct val="10000"/>
              </a:spcAft>
              <a:defRPr/>
            </a:pPr>
            <a:endParaRPr lang="ru-RU" sz="1600" dirty="0" smtClean="0">
              <a:effectLst>
                <a:outerShdw blurRad="38100" dist="38100" dir="2700000" algn="tl">
                  <a:srgbClr val="FFFFFF"/>
                </a:outerShdw>
              </a:effectLst>
            </a:endParaRPr>
          </a:p>
        </p:txBody>
      </p:sp>
      <p:sp>
        <p:nvSpPr>
          <p:cNvPr id="39939" name="Rectangle 2"/>
          <p:cNvSpPr>
            <a:spLocks noRot="1" noChangeArrowheads="1"/>
          </p:cNvSpPr>
          <p:nvPr/>
        </p:nvSpPr>
        <p:spPr bwMode="auto">
          <a:xfrm>
            <a:off x="1042988" y="260350"/>
            <a:ext cx="7078662" cy="1152525"/>
          </a:xfrm>
          <a:prstGeom prst="rect">
            <a:avLst/>
          </a:prstGeom>
          <a:noFill/>
          <a:ln w="9525">
            <a:noFill/>
            <a:miter lim="800000"/>
            <a:headEnd/>
            <a:tailEnd/>
          </a:ln>
        </p:spPr>
        <p:txBody>
          <a:bodyPr anchor="ctr"/>
          <a:lstStyle/>
          <a:p>
            <a:pPr>
              <a:defRPr/>
            </a:pPr>
            <a:r>
              <a:rPr lang="ru-RU" sz="2800" b="1" dirty="0">
                <a:solidFill>
                  <a:schemeClr val="accent2">
                    <a:lumMod val="75000"/>
                  </a:schemeClr>
                </a:solidFill>
                <a:latin typeface="Times New Roman" pitchFamily="18" charset="0"/>
                <a:cs typeface="Arial" charset="0"/>
              </a:rPr>
              <a:t>Типичные коррупционные дисциплинарные правонарушения:</a:t>
            </a:r>
          </a:p>
        </p:txBody>
      </p:sp>
      <p:sp>
        <p:nvSpPr>
          <p:cNvPr id="4" name="Номер слайда 3"/>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55793C66-04E2-4589-A404-D5C673EB919D}" type="slidenum">
              <a:rPr lang="ru-RU" altLang="ru-RU">
                <a:latin typeface="Arial" panose="020B0604020202020204" pitchFamily="34" charset="0"/>
              </a:rPr>
              <a:pPr eaLnBrk="1" hangingPunct="1"/>
              <a:t>45</a:t>
            </a:fld>
            <a:endParaRPr lang="ru-RU" altLang="ru-RU">
              <a:latin typeface="Arial" panose="020B0604020202020204" pitchFamily="34" charset="0"/>
            </a:endParaRPr>
          </a:p>
        </p:txBody>
      </p:sp>
    </p:spTree>
  </p:cSld>
  <p:clrMapOvr>
    <a:masterClrMapping/>
  </p:clrMapOvr>
  <p:transition spd="med">
    <p:comb/>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Rot="1" noChangeArrowheads="1"/>
          </p:cNvSpPr>
          <p:nvPr>
            <p:ph type="body" idx="4294967295"/>
          </p:nvPr>
        </p:nvSpPr>
        <p:spPr>
          <a:xfrm>
            <a:off x="611560" y="620713"/>
            <a:ext cx="8064896" cy="4249737"/>
          </a:xfrm>
        </p:spPr>
        <p:txBody>
          <a:bodyPr/>
          <a:lstStyle/>
          <a:p>
            <a:pPr algn="just" eaLnBrk="1" hangingPunct="1">
              <a:lnSpc>
                <a:spcPct val="85000"/>
              </a:lnSpc>
              <a:spcAft>
                <a:spcPct val="10000"/>
              </a:spcAft>
              <a:defRPr/>
            </a:pPr>
            <a:r>
              <a:rPr lang="ru-RU" sz="1600" b="1" dirty="0" smtClean="0">
                <a:solidFill>
                  <a:schemeClr val="hlink"/>
                </a:solidFill>
                <a:latin typeface="+mj-lt"/>
              </a:rPr>
              <a:t>незаконное создание (содействие созданию) в органах государственной власти и местного самоуправления структур политических партий</a:t>
            </a:r>
            <a:r>
              <a:rPr lang="ru-RU" sz="1600" b="1" dirty="0" smtClean="0">
                <a:latin typeface="+mj-lt"/>
              </a:rPr>
              <a:t>, </a:t>
            </a:r>
            <a:r>
              <a:rPr lang="ru-RU" sz="1600" dirty="0" smtClean="0">
                <a:effectLst>
                  <a:outerShdw blurRad="38100" dist="38100" dir="2700000" algn="tl">
                    <a:srgbClr val="FFFFFF"/>
                  </a:outerShdw>
                </a:effectLst>
                <a:latin typeface="+mj-lt"/>
              </a:rPr>
              <a:t>других общественных и религиозных объединений (п. 14 ч. 1 ст. 17 Федерального закона от 27.07.2004 № 79-ФЗ; п. 13 ч. 1 ст. 14 Федерального закона от 02.03.2007 № 25-ФЗ);</a:t>
            </a:r>
          </a:p>
          <a:p>
            <a:pPr algn="just" eaLnBrk="1" hangingPunct="1">
              <a:lnSpc>
                <a:spcPct val="85000"/>
              </a:lnSpc>
              <a:spcAft>
                <a:spcPct val="10000"/>
              </a:spcAft>
              <a:defRPr/>
            </a:pPr>
            <a:r>
              <a:rPr lang="ru-RU" sz="1600" b="1" dirty="0" smtClean="0">
                <a:solidFill>
                  <a:schemeClr val="hlink"/>
                </a:solidFill>
                <a:latin typeface="+mj-lt"/>
              </a:rPr>
              <a:t>незаконное вхождение в состав органов управления, попечительских или наблюдательных советов</a:t>
            </a:r>
            <a:r>
              <a:rPr lang="ru-RU" sz="1600" dirty="0" smtClean="0">
                <a:effectLst>
                  <a:outerShdw blurRad="38100" dist="38100" dir="2700000" algn="tl">
                    <a:srgbClr val="FFFFFF"/>
                  </a:outerShdw>
                </a:effectLst>
                <a:latin typeface="+mj-lt"/>
              </a:rPr>
              <a:t>, иных органов и структурных подразделений иностранных некоммерческих неправительственных организаций (п. 16 ч. 1 ст. 17 Федерального закона от 27.07.2004 № 79-ФЗ; п. 15 ч. 1 ст. 14 Федерального закона от 02.03.2007 № 25-ФЗ);</a:t>
            </a:r>
          </a:p>
          <a:p>
            <a:pPr algn="just" eaLnBrk="1" hangingPunct="1">
              <a:lnSpc>
                <a:spcPct val="85000"/>
              </a:lnSpc>
              <a:spcAft>
                <a:spcPct val="10000"/>
              </a:spcAft>
              <a:defRPr/>
            </a:pPr>
            <a:r>
              <a:rPr lang="ru-RU" sz="1600" b="1" dirty="0" smtClean="0">
                <a:solidFill>
                  <a:schemeClr val="hlink"/>
                </a:solidFill>
                <a:latin typeface="+mj-lt"/>
              </a:rPr>
              <a:t>занятие без письменного разрешения представителя нанимателя оплачиваемой деятельностью</a:t>
            </a:r>
            <a:r>
              <a:rPr lang="ru-RU" sz="1600" dirty="0" smtClean="0">
                <a:effectLst>
                  <a:outerShdw blurRad="38100" dist="38100" dir="2700000" algn="tl">
                    <a:srgbClr val="FFFFFF"/>
                  </a:outerShdw>
                </a:effectLst>
                <a:latin typeface="+mj-lt"/>
              </a:rPr>
              <a:t>, финансируемой исключительно за счет средств иностранных государств, международных и иностранных организаций, иностранных граждан и лиц без гражданства, за исключением установленных законом случаев (п. 17 ч. 1 ст. 17 Федерального закона от 27.07.2004 № 79-ФЗ; п. 16 ч. 1 ст. 14 Федерального закона от 02.03.2007 № 25-ФЗ);</a:t>
            </a:r>
          </a:p>
          <a:p>
            <a:pPr algn="just" eaLnBrk="1" hangingPunct="1">
              <a:lnSpc>
                <a:spcPct val="85000"/>
              </a:lnSpc>
              <a:spcAft>
                <a:spcPct val="10000"/>
              </a:spcAft>
              <a:defRPr/>
            </a:pPr>
            <a:r>
              <a:rPr lang="ru-RU" sz="1600" b="1" dirty="0" smtClean="0">
                <a:solidFill>
                  <a:schemeClr val="hlink"/>
                </a:solidFill>
                <a:latin typeface="+mj-lt"/>
              </a:rPr>
              <a:t>непредставление, представление неполных или недостоверных сведений о расходах</a:t>
            </a:r>
            <a:r>
              <a:rPr lang="ru-RU" sz="1600" b="1" dirty="0" smtClean="0">
                <a:latin typeface="+mj-lt"/>
              </a:rPr>
              <a:t> </a:t>
            </a:r>
            <a:r>
              <a:rPr lang="ru-RU" sz="1600" dirty="0" smtClean="0">
                <a:effectLst>
                  <a:outerShdw blurRad="38100" dist="38100" dir="2700000" algn="tl">
                    <a:srgbClr val="FFFFFF"/>
                  </a:outerShdw>
                </a:effectLst>
                <a:latin typeface="+mj-lt"/>
              </a:rPr>
              <a:t>служащего, его супруга (супруги) и несовершеннолетних детей, в случае если представление таких сведений является обязательным (п. 3, ст. 8.1 Федерального закона от 25.12.2008 № 273-ФЗ; ст. 3 Федерального закона от 03.12.2012 № 230-ФЗ);</a:t>
            </a:r>
          </a:p>
          <a:p>
            <a:pPr algn="just" eaLnBrk="1" hangingPunct="1">
              <a:lnSpc>
                <a:spcPct val="85000"/>
              </a:lnSpc>
              <a:spcAft>
                <a:spcPct val="10000"/>
              </a:spcAft>
              <a:defRPr/>
            </a:pPr>
            <a:r>
              <a:rPr lang="ru-RU" sz="1600" b="1" dirty="0" smtClean="0">
                <a:solidFill>
                  <a:schemeClr val="hlink"/>
                </a:solidFill>
                <a:latin typeface="+mj-lt"/>
              </a:rPr>
              <a:t>несоблюдение запрета открывать и иметь счета (вклады), хранить денежные средства и ценности в иностранных банках</a:t>
            </a:r>
            <a:r>
              <a:rPr lang="ru-RU" sz="1600" b="1" dirty="0" smtClean="0">
                <a:latin typeface="+mj-lt"/>
              </a:rPr>
              <a:t>, </a:t>
            </a:r>
            <a:r>
              <a:rPr lang="ru-RU" sz="1600" dirty="0" smtClean="0">
                <a:effectLst>
                  <a:outerShdw blurRad="38100" dist="38100" dir="2700000" algn="tl">
                    <a:srgbClr val="FFFFFF"/>
                  </a:outerShdw>
                </a:effectLst>
                <a:latin typeface="+mj-lt"/>
              </a:rPr>
              <a:t>расположенных за пределами территории Российской Федерации, владеть и (или) пользоваться иностранными финансовыми инструментами (п. 3 ст. 7.1 Федерального закона от 25.12.2008 № 273-ФЗ; ст. 2 Федерального закона от 07.05.2013 № 79-ФЗ).</a:t>
            </a:r>
          </a:p>
          <a:p>
            <a:pPr eaLnBrk="1" hangingPunct="1">
              <a:lnSpc>
                <a:spcPct val="80000"/>
              </a:lnSpc>
              <a:spcAft>
                <a:spcPct val="10000"/>
              </a:spcAft>
              <a:defRPr/>
            </a:pPr>
            <a:endParaRPr lang="ru-RU" sz="1600" dirty="0" smtClean="0">
              <a:effectLst>
                <a:outerShdw blurRad="38100" dist="38100" dir="2700000" algn="tl">
                  <a:srgbClr val="FFFFFF"/>
                </a:outerShdw>
              </a:effectLst>
            </a:endParaRPr>
          </a:p>
        </p:txBody>
      </p:sp>
      <p:sp>
        <p:nvSpPr>
          <p:cNvPr id="3" name="Номер слайда 2"/>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33A5045F-3CB4-445F-B5FA-27299B3EFC0C}" type="slidenum">
              <a:rPr lang="ru-RU" altLang="ru-RU">
                <a:latin typeface="Arial" panose="020B0604020202020204" pitchFamily="34" charset="0"/>
              </a:rPr>
              <a:pPr eaLnBrk="1" hangingPunct="1"/>
              <a:t>46</a:t>
            </a:fld>
            <a:endParaRPr lang="ru-RU" altLang="ru-RU">
              <a:latin typeface="Arial" panose="020B0604020202020204" pitchFamily="34" charset="0"/>
            </a:endParaRPr>
          </a:p>
        </p:txBody>
      </p:sp>
    </p:spTree>
  </p:cSld>
  <p:clrMapOvr>
    <a:masterClrMapping/>
  </p:clrMapOvr>
  <p:transition spd="med">
    <p:comb/>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idx="4294967295"/>
          </p:nvPr>
        </p:nvSpPr>
        <p:spPr/>
        <p:txBody>
          <a:bodyPr/>
          <a:lstStyle/>
          <a:p>
            <a:pPr algn="ctr" eaLnBrk="1" hangingPunct="1"/>
            <a:r>
              <a:rPr lang="ru-RU" altLang="ru-RU" sz="3300" u="sng" smtClean="0">
                <a:solidFill>
                  <a:schemeClr val="hlink"/>
                </a:solidFill>
              </a:rPr>
              <a:t>Виды дисциплинарных взысканий за коррупцию</a:t>
            </a:r>
          </a:p>
        </p:txBody>
      </p:sp>
      <p:sp>
        <p:nvSpPr>
          <p:cNvPr id="50179" name="Rectangle 3"/>
          <p:cNvSpPr>
            <a:spLocks noGrp="1" noChangeArrowheads="1"/>
          </p:cNvSpPr>
          <p:nvPr>
            <p:ph type="body" idx="4294967295"/>
          </p:nvPr>
        </p:nvSpPr>
        <p:spPr>
          <a:xfrm>
            <a:off x="684213" y="1981200"/>
            <a:ext cx="8280400" cy="4114800"/>
          </a:xfrm>
        </p:spPr>
        <p:txBody>
          <a:bodyPr/>
          <a:lstStyle/>
          <a:p>
            <a:pPr algn="just" eaLnBrk="1" hangingPunct="1">
              <a:lnSpc>
                <a:spcPct val="80000"/>
              </a:lnSpc>
              <a:buFont typeface="Wingdings" panose="05000000000000000000" pitchFamily="2" charset="2"/>
              <a:buNone/>
            </a:pPr>
            <a:r>
              <a:rPr lang="ru-RU" altLang="ru-RU" dirty="0" smtClean="0"/>
              <a:t>		</a:t>
            </a:r>
            <a:r>
              <a:rPr lang="ru-RU" altLang="ru-RU" sz="2000" dirty="0" smtClean="0">
                <a:latin typeface="+mj-lt"/>
              </a:rPr>
              <a:t>За несоблюдение </a:t>
            </a:r>
            <a:r>
              <a:rPr lang="ru-RU" altLang="ru-RU" sz="2000" dirty="0" smtClean="0">
                <a:solidFill>
                  <a:srgbClr val="009900"/>
                </a:solidFill>
                <a:latin typeface="+mj-lt"/>
              </a:rPr>
              <a:t>государственным гражданским служащим</a:t>
            </a:r>
            <a:r>
              <a:rPr lang="ru-RU" altLang="ru-RU" sz="2000" dirty="0" smtClean="0">
                <a:latin typeface="+mj-lt"/>
              </a:rPr>
              <a:t> ограничений и запретов, требований о предотвращении или об урегулировании конфликта интересов и неисполнение обязанностей, установленных в целях противодействия коррупции Федеральным законом от 25 декабря 2008 года № 273-ФЗ «О противодействии коррупции» и другими федеральными законами, налагаются следующие взыскания:</a:t>
            </a:r>
          </a:p>
          <a:p>
            <a:pPr algn="just" eaLnBrk="1" hangingPunct="1">
              <a:lnSpc>
                <a:spcPct val="80000"/>
              </a:lnSpc>
              <a:buFont typeface="Wingdings" panose="05000000000000000000" pitchFamily="2" charset="2"/>
              <a:buNone/>
            </a:pPr>
            <a:endParaRPr lang="ru-RU" altLang="ru-RU" sz="2000" dirty="0" smtClean="0">
              <a:latin typeface="+mj-lt"/>
            </a:endParaRPr>
          </a:p>
          <a:p>
            <a:pPr algn="just" eaLnBrk="1" hangingPunct="1">
              <a:lnSpc>
                <a:spcPct val="80000"/>
              </a:lnSpc>
              <a:buFont typeface="Wingdings" panose="05000000000000000000" pitchFamily="2" charset="2"/>
              <a:buNone/>
            </a:pPr>
            <a:r>
              <a:rPr lang="ru-RU" altLang="ru-RU" sz="2400" dirty="0" smtClean="0">
                <a:latin typeface="+mj-lt"/>
              </a:rPr>
              <a:t>1) замечание;</a:t>
            </a:r>
          </a:p>
          <a:p>
            <a:pPr algn="just" eaLnBrk="1" hangingPunct="1">
              <a:lnSpc>
                <a:spcPct val="80000"/>
              </a:lnSpc>
              <a:buFont typeface="Wingdings" panose="05000000000000000000" pitchFamily="2" charset="2"/>
              <a:buNone/>
            </a:pPr>
            <a:r>
              <a:rPr lang="ru-RU" altLang="ru-RU" sz="2400" dirty="0" smtClean="0">
                <a:latin typeface="+mj-lt"/>
              </a:rPr>
              <a:t>2) выговор;</a:t>
            </a:r>
          </a:p>
          <a:p>
            <a:pPr algn="just" eaLnBrk="1" hangingPunct="1">
              <a:lnSpc>
                <a:spcPct val="80000"/>
              </a:lnSpc>
              <a:buFont typeface="Wingdings" panose="05000000000000000000" pitchFamily="2" charset="2"/>
              <a:buNone/>
            </a:pPr>
            <a:r>
              <a:rPr lang="ru-RU" altLang="ru-RU" sz="2400" dirty="0" smtClean="0">
                <a:latin typeface="+mj-lt"/>
              </a:rPr>
              <a:t>3) предупреждение о неполном должностном соответствии;</a:t>
            </a:r>
          </a:p>
          <a:p>
            <a:pPr algn="just" eaLnBrk="1" hangingPunct="1">
              <a:lnSpc>
                <a:spcPct val="80000"/>
              </a:lnSpc>
              <a:buFont typeface="Wingdings" panose="05000000000000000000" pitchFamily="2" charset="2"/>
              <a:buNone/>
            </a:pPr>
            <a:r>
              <a:rPr lang="ru-RU" altLang="ru-RU" sz="2400" dirty="0" smtClean="0">
                <a:latin typeface="+mj-lt"/>
              </a:rPr>
              <a:t>4) увольнение.</a:t>
            </a:r>
          </a:p>
          <a:p>
            <a:pPr algn="just" eaLnBrk="1" hangingPunct="1">
              <a:lnSpc>
                <a:spcPct val="80000"/>
              </a:lnSpc>
            </a:pPr>
            <a:endParaRPr lang="ru-RU" altLang="ru-RU" sz="2400" dirty="0" smtClean="0"/>
          </a:p>
          <a:p>
            <a:pPr eaLnBrk="1" hangingPunct="1">
              <a:lnSpc>
                <a:spcPct val="80000"/>
              </a:lnSpc>
            </a:pPr>
            <a:endParaRPr lang="ru-RU" altLang="ru-RU" sz="2400" dirty="0" smtClean="0"/>
          </a:p>
        </p:txBody>
      </p:sp>
      <p:sp>
        <p:nvSpPr>
          <p:cNvPr id="4" name="Номер слайда 3"/>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5EBFF312-0C9D-4E21-92F9-F54C89756E80}" type="slidenum">
              <a:rPr lang="ru-RU" altLang="ru-RU">
                <a:latin typeface="Arial" panose="020B0604020202020204" pitchFamily="34" charset="0"/>
              </a:rPr>
              <a:pPr eaLnBrk="1" hangingPunct="1"/>
              <a:t>47</a:t>
            </a:fld>
            <a:endParaRPr lang="ru-RU" altLang="ru-RU">
              <a:latin typeface="Arial" panose="020B0604020202020204" pitchFamily="34" charset="0"/>
            </a:endParaRPr>
          </a:p>
        </p:txBody>
      </p:sp>
    </p:spTree>
  </p:cSld>
  <p:clrMapOvr>
    <a:masterClrMapping/>
  </p:clrMapOvr>
  <p:transition spd="med">
    <p:comb/>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idx="4294967295"/>
          </p:nvPr>
        </p:nvSpPr>
        <p:spPr/>
        <p:txBody>
          <a:bodyPr/>
          <a:lstStyle/>
          <a:p>
            <a:pPr algn="ctr" eaLnBrk="1" hangingPunct="1"/>
            <a:r>
              <a:rPr lang="ru-RU" altLang="ru-RU" sz="3300" u="sng" smtClean="0">
                <a:solidFill>
                  <a:schemeClr val="hlink"/>
                </a:solidFill>
              </a:rPr>
              <a:t>Виды дисциплинарных взысканий за коррупцию</a:t>
            </a:r>
          </a:p>
        </p:txBody>
      </p:sp>
      <p:sp>
        <p:nvSpPr>
          <p:cNvPr id="51203" name="Rectangle 3"/>
          <p:cNvSpPr>
            <a:spLocks noGrp="1" noChangeArrowheads="1"/>
          </p:cNvSpPr>
          <p:nvPr>
            <p:ph type="body" idx="4294967295"/>
          </p:nvPr>
        </p:nvSpPr>
        <p:spPr>
          <a:xfrm>
            <a:off x="684213" y="2060575"/>
            <a:ext cx="8207375" cy="4608513"/>
          </a:xfrm>
        </p:spPr>
        <p:txBody>
          <a:bodyPr/>
          <a:lstStyle/>
          <a:p>
            <a:pPr algn="just" eaLnBrk="1" hangingPunct="1">
              <a:lnSpc>
                <a:spcPct val="80000"/>
              </a:lnSpc>
              <a:buFont typeface="Wingdings" panose="05000000000000000000" pitchFamily="2" charset="2"/>
              <a:buNone/>
            </a:pPr>
            <a:r>
              <a:rPr lang="ru-RU" altLang="ru-RU" sz="2000" dirty="0" smtClean="0"/>
              <a:t>		</a:t>
            </a:r>
            <a:r>
              <a:rPr lang="ru-RU" altLang="ru-RU" sz="2000" dirty="0" smtClean="0">
                <a:latin typeface="+mj-lt"/>
              </a:rPr>
              <a:t>За несоблюдение </a:t>
            </a:r>
            <a:r>
              <a:rPr lang="ru-RU" altLang="ru-RU" sz="2000" dirty="0" smtClean="0">
                <a:solidFill>
                  <a:srgbClr val="009900"/>
                </a:solidFill>
                <a:latin typeface="+mj-lt"/>
              </a:rPr>
              <a:t>сотрудником органов внутренних дел</a:t>
            </a:r>
            <a:r>
              <a:rPr lang="ru-RU" altLang="ru-RU" sz="2000" dirty="0" smtClean="0">
                <a:latin typeface="+mj-lt"/>
              </a:rPr>
              <a:t> ограничений и запретов, требований о предотвращении или об урегулировании конфликта интересов и неисполнение обязанностей, установленных в целях противодействия коррупции Федеральным законом от 25 декабря 2008 года № 273-ФЗ «О противодействии коррупции» и другими федеральными законами, могут налагаться следующие дисциплинарные взыскания:</a:t>
            </a:r>
          </a:p>
          <a:p>
            <a:pPr algn="just" eaLnBrk="1" hangingPunct="1">
              <a:lnSpc>
                <a:spcPct val="80000"/>
              </a:lnSpc>
              <a:buFont typeface="Wingdings" panose="05000000000000000000" pitchFamily="2" charset="2"/>
              <a:buNone/>
            </a:pPr>
            <a:endParaRPr lang="ru-RU" altLang="ru-RU" sz="2000" dirty="0" smtClean="0">
              <a:latin typeface="+mj-lt"/>
            </a:endParaRPr>
          </a:p>
          <a:p>
            <a:pPr algn="just" eaLnBrk="1" hangingPunct="1">
              <a:lnSpc>
                <a:spcPct val="80000"/>
              </a:lnSpc>
              <a:buFont typeface="Wingdings" panose="05000000000000000000" pitchFamily="2" charset="2"/>
              <a:buNone/>
            </a:pPr>
            <a:r>
              <a:rPr lang="ru-RU" altLang="ru-RU" sz="2000" dirty="0" smtClean="0">
                <a:latin typeface="+mj-lt"/>
              </a:rPr>
              <a:t>1) замечание;</a:t>
            </a:r>
          </a:p>
          <a:p>
            <a:pPr algn="just" eaLnBrk="1" hangingPunct="1">
              <a:lnSpc>
                <a:spcPct val="80000"/>
              </a:lnSpc>
              <a:buFont typeface="Wingdings" panose="05000000000000000000" pitchFamily="2" charset="2"/>
              <a:buNone/>
            </a:pPr>
            <a:r>
              <a:rPr lang="ru-RU" altLang="ru-RU" sz="2000" dirty="0" smtClean="0">
                <a:latin typeface="+mj-lt"/>
              </a:rPr>
              <a:t>2) выговор;</a:t>
            </a:r>
          </a:p>
          <a:p>
            <a:pPr algn="just" eaLnBrk="1" hangingPunct="1">
              <a:lnSpc>
                <a:spcPct val="80000"/>
              </a:lnSpc>
              <a:buFont typeface="Wingdings" panose="05000000000000000000" pitchFamily="2" charset="2"/>
              <a:buNone/>
            </a:pPr>
            <a:r>
              <a:rPr lang="ru-RU" altLang="ru-RU" sz="2000" dirty="0" smtClean="0">
                <a:latin typeface="+mj-lt"/>
              </a:rPr>
              <a:t>3) строгий выговор;</a:t>
            </a:r>
          </a:p>
          <a:p>
            <a:pPr algn="just" eaLnBrk="1" hangingPunct="1">
              <a:lnSpc>
                <a:spcPct val="80000"/>
              </a:lnSpc>
              <a:buFont typeface="Wingdings" panose="05000000000000000000" pitchFamily="2" charset="2"/>
              <a:buNone/>
            </a:pPr>
            <a:r>
              <a:rPr lang="ru-RU" altLang="ru-RU" sz="2000" dirty="0" smtClean="0">
                <a:latin typeface="+mj-lt"/>
              </a:rPr>
              <a:t>4) предупреждение о неполном служебном соответствии;</a:t>
            </a:r>
          </a:p>
          <a:p>
            <a:pPr algn="just" eaLnBrk="1" hangingPunct="1">
              <a:lnSpc>
                <a:spcPct val="80000"/>
              </a:lnSpc>
              <a:buFont typeface="Wingdings" panose="05000000000000000000" pitchFamily="2" charset="2"/>
              <a:buNone/>
            </a:pPr>
            <a:r>
              <a:rPr lang="ru-RU" altLang="ru-RU" sz="2000" dirty="0" smtClean="0">
                <a:latin typeface="+mj-lt"/>
              </a:rPr>
              <a:t>5) перевод на нижестоящую должность в органах внутренних дел;</a:t>
            </a:r>
          </a:p>
          <a:p>
            <a:pPr algn="just" eaLnBrk="1" hangingPunct="1">
              <a:lnSpc>
                <a:spcPct val="80000"/>
              </a:lnSpc>
              <a:buFont typeface="Wingdings" panose="05000000000000000000" pitchFamily="2" charset="2"/>
              <a:buNone/>
            </a:pPr>
            <a:r>
              <a:rPr lang="ru-RU" altLang="ru-RU" sz="2000" dirty="0" smtClean="0">
                <a:latin typeface="+mj-lt"/>
              </a:rPr>
              <a:t>6) увольнение со службы в органах внутренних дел.</a:t>
            </a:r>
          </a:p>
          <a:p>
            <a:pPr algn="just" eaLnBrk="1" hangingPunct="1">
              <a:lnSpc>
                <a:spcPct val="80000"/>
              </a:lnSpc>
              <a:buFont typeface="Wingdings" panose="05000000000000000000" pitchFamily="2" charset="2"/>
              <a:buNone/>
            </a:pPr>
            <a:endParaRPr lang="ru-RU" altLang="ru-RU" sz="1800" dirty="0" smtClean="0"/>
          </a:p>
          <a:p>
            <a:pPr eaLnBrk="1" hangingPunct="1">
              <a:lnSpc>
                <a:spcPct val="80000"/>
              </a:lnSpc>
            </a:pPr>
            <a:endParaRPr lang="ru-RU" altLang="ru-RU" sz="1800" dirty="0" smtClean="0"/>
          </a:p>
        </p:txBody>
      </p:sp>
      <p:sp>
        <p:nvSpPr>
          <p:cNvPr id="4" name="Номер слайда 3"/>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AD0A2189-D6CF-4735-8749-C05B0A2B8C81}" type="slidenum">
              <a:rPr lang="ru-RU" altLang="ru-RU">
                <a:latin typeface="Arial" panose="020B0604020202020204" pitchFamily="34" charset="0"/>
              </a:rPr>
              <a:pPr eaLnBrk="1" hangingPunct="1"/>
              <a:t>48</a:t>
            </a:fld>
            <a:endParaRPr lang="ru-RU" altLang="ru-RU">
              <a:latin typeface="Arial" panose="020B0604020202020204" pitchFamily="34" charset="0"/>
            </a:endParaRPr>
          </a:p>
        </p:txBody>
      </p:sp>
    </p:spTree>
  </p:cSld>
  <p:clrMapOvr>
    <a:masterClrMapping/>
  </p:clrMapOvr>
  <p:transition spd="med">
    <p:comb/>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idx="4294967295"/>
          </p:nvPr>
        </p:nvSpPr>
        <p:spPr>
          <a:xfrm>
            <a:off x="755650" y="260350"/>
            <a:ext cx="7772400" cy="1143000"/>
          </a:xfrm>
        </p:spPr>
        <p:txBody>
          <a:bodyPr/>
          <a:lstStyle/>
          <a:p>
            <a:pPr algn="ctr" eaLnBrk="1" hangingPunct="1"/>
            <a:r>
              <a:rPr lang="ru-RU" altLang="ru-RU" sz="3300" u="sng" smtClean="0">
                <a:solidFill>
                  <a:schemeClr val="hlink"/>
                </a:solidFill>
              </a:rPr>
              <a:t>Виды дисциплинарных взысканий за коррупцию</a:t>
            </a:r>
          </a:p>
        </p:txBody>
      </p:sp>
      <p:sp>
        <p:nvSpPr>
          <p:cNvPr id="52227" name="Rectangle 3"/>
          <p:cNvSpPr>
            <a:spLocks noGrp="1" noChangeArrowheads="1"/>
          </p:cNvSpPr>
          <p:nvPr>
            <p:ph type="body" idx="4294967295"/>
          </p:nvPr>
        </p:nvSpPr>
        <p:spPr>
          <a:xfrm>
            <a:off x="684213" y="1844675"/>
            <a:ext cx="8280400" cy="5013325"/>
          </a:xfrm>
        </p:spPr>
        <p:txBody>
          <a:bodyPr/>
          <a:lstStyle/>
          <a:p>
            <a:pPr algn="just" eaLnBrk="1" hangingPunct="1">
              <a:lnSpc>
                <a:spcPct val="80000"/>
              </a:lnSpc>
              <a:buFont typeface="Wingdings" panose="05000000000000000000" pitchFamily="2" charset="2"/>
              <a:buNone/>
            </a:pPr>
            <a:r>
              <a:rPr lang="ru-RU" altLang="ru-RU" sz="1600" dirty="0" smtClean="0"/>
              <a:t>		</a:t>
            </a:r>
            <a:r>
              <a:rPr lang="ru-RU" altLang="ru-RU" sz="1800" dirty="0" smtClean="0">
                <a:latin typeface="+mj-lt"/>
              </a:rPr>
              <a:t>За несоблюдение </a:t>
            </a:r>
            <a:r>
              <a:rPr lang="ru-RU" altLang="ru-RU" sz="1800" dirty="0" smtClean="0">
                <a:solidFill>
                  <a:srgbClr val="009900"/>
                </a:solidFill>
                <a:latin typeface="+mj-lt"/>
              </a:rPr>
              <a:t>прокурорским работником</a:t>
            </a:r>
            <a:r>
              <a:rPr lang="ru-RU" altLang="ru-RU" sz="1800" dirty="0" smtClean="0">
                <a:latin typeface="+mj-lt"/>
              </a:rPr>
              <a:t> ограничений и запретов, требований о предотвращении или об урегулировании конфликта интересов и неисполнение обязанностей, установленных в целях противодействия коррупции Федеральным законом от 25 декабря 2008 года № 273-ФЗ «О противодействии коррупции» и другими федеральными законами, налагаются взыскания:</a:t>
            </a:r>
          </a:p>
          <a:p>
            <a:pPr algn="just" eaLnBrk="1" hangingPunct="1">
              <a:lnSpc>
                <a:spcPct val="80000"/>
              </a:lnSpc>
              <a:buFont typeface="Wingdings" panose="05000000000000000000" pitchFamily="2" charset="2"/>
              <a:buNone/>
            </a:pPr>
            <a:endParaRPr lang="ru-RU" altLang="ru-RU" sz="1800" dirty="0" smtClean="0">
              <a:latin typeface="+mj-lt"/>
            </a:endParaRPr>
          </a:p>
          <a:p>
            <a:pPr algn="just" eaLnBrk="1" hangingPunct="1">
              <a:lnSpc>
                <a:spcPct val="80000"/>
              </a:lnSpc>
              <a:buFontTx/>
              <a:buChar char="•"/>
            </a:pPr>
            <a:r>
              <a:rPr lang="ru-RU" altLang="ru-RU" sz="1800" dirty="0" smtClean="0">
                <a:latin typeface="+mj-lt"/>
              </a:rPr>
              <a:t>замечание;</a:t>
            </a:r>
          </a:p>
          <a:p>
            <a:pPr algn="just" eaLnBrk="1" hangingPunct="1">
              <a:lnSpc>
                <a:spcPct val="80000"/>
              </a:lnSpc>
              <a:buFontTx/>
              <a:buChar char="•"/>
            </a:pPr>
            <a:r>
              <a:rPr lang="ru-RU" altLang="ru-RU" sz="1800" dirty="0" smtClean="0">
                <a:latin typeface="+mj-lt"/>
              </a:rPr>
              <a:t>выговор;</a:t>
            </a:r>
          </a:p>
          <a:p>
            <a:pPr algn="just" eaLnBrk="1" hangingPunct="1">
              <a:lnSpc>
                <a:spcPct val="80000"/>
              </a:lnSpc>
              <a:buFontTx/>
              <a:buChar char="•"/>
            </a:pPr>
            <a:r>
              <a:rPr lang="ru-RU" altLang="ru-RU" sz="1800" dirty="0" smtClean="0">
                <a:latin typeface="+mj-lt"/>
              </a:rPr>
              <a:t>строгий выговор;</a:t>
            </a:r>
          </a:p>
          <a:p>
            <a:pPr algn="just" eaLnBrk="1" hangingPunct="1">
              <a:lnSpc>
                <a:spcPct val="80000"/>
              </a:lnSpc>
              <a:buFontTx/>
              <a:buChar char="•"/>
            </a:pPr>
            <a:r>
              <a:rPr lang="ru-RU" altLang="ru-RU" sz="1800" dirty="0" smtClean="0">
                <a:latin typeface="+mj-lt"/>
              </a:rPr>
              <a:t>понижение в классном чине;</a:t>
            </a:r>
          </a:p>
          <a:p>
            <a:pPr algn="just" eaLnBrk="1" hangingPunct="1">
              <a:lnSpc>
                <a:spcPct val="80000"/>
              </a:lnSpc>
              <a:buFontTx/>
              <a:buChar char="•"/>
            </a:pPr>
            <a:r>
              <a:rPr lang="ru-RU" altLang="ru-RU" sz="1800" dirty="0" smtClean="0">
                <a:latin typeface="+mj-lt"/>
              </a:rPr>
              <a:t>лишение нагрудного знака "За безупречную службу в прокуратуре Российской Федерации";</a:t>
            </a:r>
          </a:p>
          <a:p>
            <a:pPr algn="just" eaLnBrk="1" hangingPunct="1">
              <a:lnSpc>
                <a:spcPct val="80000"/>
              </a:lnSpc>
              <a:buFontTx/>
              <a:buChar char="•"/>
            </a:pPr>
            <a:r>
              <a:rPr lang="ru-RU" altLang="ru-RU" sz="1800" dirty="0" smtClean="0">
                <a:latin typeface="+mj-lt"/>
              </a:rPr>
              <a:t>лишение нагрудного знака "Почетный работник прокуратуры Российской Федерации";</a:t>
            </a:r>
          </a:p>
          <a:p>
            <a:pPr algn="just" eaLnBrk="1" hangingPunct="1">
              <a:lnSpc>
                <a:spcPct val="80000"/>
              </a:lnSpc>
              <a:buFontTx/>
              <a:buChar char="•"/>
            </a:pPr>
            <a:r>
              <a:rPr lang="ru-RU" altLang="ru-RU" sz="1800" dirty="0" smtClean="0">
                <a:latin typeface="+mj-lt"/>
              </a:rPr>
              <a:t>предупреждение о неполном служебном соответствии;</a:t>
            </a:r>
          </a:p>
          <a:p>
            <a:pPr algn="just" eaLnBrk="1" hangingPunct="1">
              <a:lnSpc>
                <a:spcPct val="80000"/>
              </a:lnSpc>
              <a:buFontTx/>
              <a:buChar char="•"/>
            </a:pPr>
            <a:r>
              <a:rPr lang="ru-RU" altLang="ru-RU" sz="1800" dirty="0" smtClean="0">
                <a:latin typeface="+mj-lt"/>
              </a:rPr>
              <a:t>увольнение из органов прокуратуры.</a:t>
            </a:r>
          </a:p>
        </p:txBody>
      </p:sp>
      <p:sp>
        <p:nvSpPr>
          <p:cNvPr id="4" name="Номер слайда 3"/>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9E8E39AC-20CD-46D2-A89B-A17595353A28}" type="slidenum">
              <a:rPr lang="ru-RU" altLang="ru-RU">
                <a:latin typeface="Arial" panose="020B0604020202020204" pitchFamily="34" charset="0"/>
              </a:rPr>
              <a:pPr eaLnBrk="1" hangingPunct="1"/>
              <a:t>49</a:t>
            </a:fld>
            <a:endParaRPr lang="ru-RU" altLang="ru-RU">
              <a:latin typeface="Arial" panose="020B0604020202020204" pitchFamily="34" charset="0"/>
            </a:endParaRPr>
          </a:p>
        </p:txBody>
      </p:sp>
    </p:spTree>
  </p:cSld>
  <p:clrMapOvr>
    <a:masterClrMapping/>
  </p:clrMapOvr>
  <p:transition spd="med">
    <p:comb/>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8419" name="Rectangle 3"/>
          <p:cNvSpPr>
            <a:spLocks noChangeArrowheads="1"/>
          </p:cNvSpPr>
          <p:nvPr/>
        </p:nvSpPr>
        <p:spPr bwMode="auto">
          <a:xfrm>
            <a:off x="827088" y="1783824"/>
            <a:ext cx="7848600" cy="3785652"/>
          </a:xfrm>
          <a:prstGeom prst="rect">
            <a:avLst/>
          </a:prstGeom>
          <a:noFill/>
          <a:ln>
            <a:noFill/>
          </a:ln>
          <a:effectLst/>
          <a:extLst/>
        </p:spPr>
        <p:txBody>
          <a:bodyPr anchor="ctr">
            <a:spAutoFit/>
          </a:bodyPr>
          <a:lstStyle/>
          <a:p>
            <a:pPr algn="just">
              <a:defRPr/>
            </a:pPr>
            <a:r>
              <a:rPr lang="ru-RU" sz="2000" dirty="0">
                <a:latin typeface="+mj-lt"/>
                <a:cs typeface="Arial" charset="0"/>
              </a:rPr>
              <a:t>В соответствии со ст. 1 Федерального закона от 25.12.2008 № 273-ФЗ «О противодействии коррупции», под </a:t>
            </a:r>
            <a:r>
              <a:rPr lang="ru-RU" sz="2000" b="1" dirty="0">
                <a:effectLst>
                  <a:outerShdw blurRad="38100" dist="38100" dir="2700000" algn="tl">
                    <a:srgbClr val="FFFFFF"/>
                  </a:outerShdw>
                </a:effectLst>
                <a:latin typeface="+mj-lt"/>
                <a:cs typeface="Arial" charset="0"/>
              </a:rPr>
              <a:t>коррупцией</a:t>
            </a:r>
            <a:r>
              <a:rPr lang="ru-RU" sz="2000" dirty="0">
                <a:latin typeface="+mj-lt"/>
                <a:cs typeface="Arial" charset="0"/>
              </a:rPr>
              <a:t> понимается </a:t>
            </a:r>
            <a:r>
              <a:rPr lang="ru-RU" sz="2000" i="1" dirty="0">
                <a:latin typeface="+mj-lt"/>
                <a:cs typeface="Arial" charset="0"/>
              </a:rPr>
              <a:t>злоупотребление служебным положением, дача взятки, получение взятки, злоупотребление полномочиями, коммерческий подкуп либо иное незаконное использование физическим лицом своего должностного положения вопреки законным интересам общества и государства в целях получения выгоды в виде денег, ценностей, иного имущества или услуг имущественного характера, иных имущественных прав для себя или для третьих лиц либо незаконное предоставление такой выгоды указанному лицу другими физическими лицами, а также совершение перечисленных деяний от имени или в интересах юридического </a:t>
            </a:r>
            <a:r>
              <a:rPr lang="ru-RU" sz="2000" i="1" dirty="0" smtClean="0">
                <a:latin typeface="+mj-lt"/>
                <a:cs typeface="Arial" charset="0"/>
              </a:rPr>
              <a:t>лица.</a:t>
            </a:r>
            <a:endParaRPr lang="ru-RU" sz="2000" i="1" dirty="0">
              <a:latin typeface="+mj-lt"/>
              <a:cs typeface="Arial" charset="0"/>
            </a:endParaRPr>
          </a:p>
        </p:txBody>
      </p:sp>
      <p:sp>
        <p:nvSpPr>
          <p:cNvPr id="188421" name="Rectangle 5"/>
          <p:cNvSpPr>
            <a:spLocks noChangeArrowheads="1"/>
          </p:cNvSpPr>
          <p:nvPr/>
        </p:nvSpPr>
        <p:spPr bwMode="auto">
          <a:xfrm>
            <a:off x="3995738" y="2968625"/>
            <a:ext cx="4464050" cy="3889375"/>
          </a:xfrm>
          <a:prstGeom prst="rect">
            <a:avLst/>
          </a:prstGeom>
          <a:noFill/>
          <a:ln>
            <a:noFill/>
          </a:ln>
          <a:effectLst/>
          <a:extLst/>
        </p:spPr>
        <p:txBody>
          <a:bodyPr wrap="none" anchor="ctr"/>
          <a:lstStyle/>
          <a:p>
            <a:pPr>
              <a:defRPr/>
            </a:pPr>
            <a:r>
              <a:rPr lang="ru-RU" dirty="0">
                <a:solidFill>
                  <a:srgbClr val="009900"/>
                </a:solidFill>
                <a:latin typeface="Arial" charset="0"/>
                <a:cs typeface="Arial" charset="0"/>
              </a:rPr>
              <a:t>: </a:t>
            </a:r>
          </a:p>
          <a:p>
            <a:pPr>
              <a:defRPr/>
            </a:pPr>
            <a:endParaRPr lang="ru-RU" dirty="0">
              <a:solidFill>
                <a:srgbClr val="009900"/>
              </a:solidFill>
              <a:latin typeface="Arial" charset="0"/>
              <a:cs typeface="Arial" charset="0"/>
            </a:endParaRPr>
          </a:p>
          <a:p>
            <a:pPr>
              <a:defRPr/>
            </a:pPr>
            <a:endParaRPr lang="ru-RU" dirty="0">
              <a:solidFill>
                <a:srgbClr val="009900"/>
              </a:solidFill>
              <a:latin typeface="Arial" charset="0"/>
              <a:cs typeface="Arial" charset="0"/>
            </a:endParaRPr>
          </a:p>
          <a:p>
            <a:pPr>
              <a:defRPr/>
            </a:pPr>
            <a:endParaRPr lang="ru-RU" dirty="0">
              <a:solidFill>
                <a:schemeClr val="accent2"/>
              </a:solidFill>
              <a:latin typeface="Arial" charset="0"/>
              <a:cs typeface="Arial" charset="0"/>
            </a:endParaRPr>
          </a:p>
          <a:p>
            <a:pPr>
              <a:defRPr/>
            </a:pPr>
            <a:endParaRPr lang="ru-RU" dirty="0">
              <a:solidFill>
                <a:schemeClr val="accent2"/>
              </a:solidFill>
              <a:latin typeface="Arial" charset="0"/>
              <a:cs typeface="Arial" charset="0"/>
            </a:endParaRPr>
          </a:p>
          <a:p>
            <a:pPr>
              <a:defRPr/>
            </a:pPr>
            <a:endParaRPr lang="ru-RU" b="1" dirty="0">
              <a:solidFill>
                <a:schemeClr val="accent2"/>
              </a:solidFill>
              <a:effectLst>
                <a:outerShdw blurRad="38100" dist="38100" dir="2700000" algn="tl">
                  <a:srgbClr val="000000"/>
                </a:outerShdw>
              </a:effectLst>
              <a:latin typeface="Arial" charset="0"/>
              <a:cs typeface="Arial" charset="0"/>
            </a:endParaRPr>
          </a:p>
          <a:p>
            <a:pPr>
              <a:defRPr/>
            </a:pPr>
            <a:endParaRPr lang="ru-RU" sz="900" dirty="0">
              <a:solidFill>
                <a:schemeClr val="hlink"/>
              </a:solidFill>
              <a:latin typeface="Arial" charset="0"/>
              <a:cs typeface="Arial" charset="0"/>
            </a:endParaRPr>
          </a:p>
          <a:p>
            <a:pPr>
              <a:defRPr/>
            </a:pPr>
            <a:endParaRPr lang="ru-RU" b="1" i="1" dirty="0">
              <a:solidFill>
                <a:schemeClr val="hlink"/>
              </a:solidFill>
              <a:effectLst>
                <a:outerShdw blurRad="38100" dist="38100" dir="2700000" algn="tl">
                  <a:srgbClr val="000000"/>
                </a:outerShdw>
              </a:effectLst>
              <a:latin typeface="Arial" charset="0"/>
              <a:cs typeface="Arial" charset="0"/>
            </a:endParaRPr>
          </a:p>
        </p:txBody>
      </p:sp>
      <p:sp>
        <p:nvSpPr>
          <p:cNvPr id="9" name="Номер слайда 8"/>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388BEB58-023F-494A-A93D-0A20F82830E5}" type="slidenum">
              <a:rPr lang="ru-RU" altLang="ru-RU">
                <a:latin typeface="Arial" panose="020B0604020202020204" pitchFamily="34" charset="0"/>
              </a:rPr>
              <a:pPr eaLnBrk="1" hangingPunct="1"/>
              <a:t>5</a:t>
            </a:fld>
            <a:endParaRPr lang="ru-RU" altLang="ru-RU">
              <a:latin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idx="4294967295"/>
          </p:nvPr>
        </p:nvSpPr>
        <p:spPr>
          <a:xfrm>
            <a:off x="684213" y="260350"/>
            <a:ext cx="7920037" cy="1295400"/>
          </a:xfrm>
        </p:spPr>
        <p:txBody>
          <a:bodyPr/>
          <a:lstStyle/>
          <a:p>
            <a:pPr algn="ctr" eaLnBrk="1" hangingPunct="1"/>
            <a:r>
              <a:rPr lang="ru-RU" altLang="ru-RU" sz="2800" smtClean="0"/>
              <a:t>Статья 58 ФЗ от 27.07.2004 № 79-ФЗ. Порядок применения и снятия дисциплинарного взыскания</a:t>
            </a:r>
            <a:r>
              <a:rPr lang="ru-RU" altLang="ru-RU" sz="3800" smtClean="0"/>
              <a:t/>
            </a:r>
            <a:br>
              <a:rPr lang="ru-RU" altLang="ru-RU" sz="3800" smtClean="0"/>
            </a:br>
            <a:endParaRPr lang="ru-RU" altLang="ru-RU" sz="3800" smtClean="0"/>
          </a:p>
        </p:txBody>
      </p:sp>
      <p:sp>
        <p:nvSpPr>
          <p:cNvPr id="53251" name="Rectangle 3"/>
          <p:cNvSpPr>
            <a:spLocks noGrp="1" noChangeArrowheads="1"/>
          </p:cNvSpPr>
          <p:nvPr>
            <p:ph type="body" idx="4294967295"/>
          </p:nvPr>
        </p:nvSpPr>
        <p:spPr>
          <a:xfrm>
            <a:off x="755650" y="1628775"/>
            <a:ext cx="8280400" cy="4968875"/>
          </a:xfrm>
        </p:spPr>
        <p:txBody>
          <a:bodyPr/>
          <a:lstStyle/>
          <a:p>
            <a:pPr eaLnBrk="1" hangingPunct="1">
              <a:lnSpc>
                <a:spcPct val="80000"/>
              </a:lnSpc>
            </a:pPr>
            <a:endParaRPr lang="ru-RU" altLang="ru-RU" sz="1400" dirty="0" smtClean="0"/>
          </a:p>
          <a:p>
            <a:pPr algn="just" eaLnBrk="1" hangingPunct="1">
              <a:lnSpc>
                <a:spcPct val="80000"/>
              </a:lnSpc>
              <a:buFont typeface="Wingdings" panose="05000000000000000000" pitchFamily="2" charset="2"/>
              <a:buNone/>
            </a:pPr>
            <a:r>
              <a:rPr lang="ru-RU" altLang="ru-RU" sz="1400" dirty="0" smtClean="0">
                <a:latin typeface="+mj-lt"/>
              </a:rPr>
              <a:t>1</a:t>
            </a:r>
            <a:r>
              <a:rPr lang="ru-RU" altLang="ru-RU" sz="1400" dirty="0" smtClean="0">
                <a:latin typeface="+mj-lt"/>
              </a:rPr>
              <a:t>.  До </a:t>
            </a:r>
            <a:r>
              <a:rPr lang="ru-RU" altLang="ru-RU" sz="1400" dirty="0" smtClean="0">
                <a:latin typeface="+mj-lt"/>
              </a:rPr>
              <a:t>применения дисциплинарного взыскания представитель нанимателя должен затребовать от гражданского служащего </a:t>
            </a:r>
            <a:r>
              <a:rPr lang="ru-RU" altLang="ru-RU" sz="1400" b="1" u="sng" dirty="0" smtClean="0">
                <a:latin typeface="+mj-lt"/>
              </a:rPr>
              <a:t>объяснение в письменной форме</a:t>
            </a:r>
            <a:r>
              <a:rPr lang="ru-RU" altLang="ru-RU" sz="1400" dirty="0" smtClean="0">
                <a:latin typeface="+mj-lt"/>
              </a:rPr>
              <a:t>. В случае отказа гражданского служащего дать такое объяснение составляется соответствующий акт. Отказ гражданского служащего от дачи объяснения в письменной форме не является препятствием для применения дисциплинарного взыскания.</a:t>
            </a:r>
          </a:p>
          <a:p>
            <a:pPr algn="just" eaLnBrk="1" hangingPunct="1">
              <a:lnSpc>
                <a:spcPct val="80000"/>
              </a:lnSpc>
              <a:buFont typeface="Wingdings" panose="05000000000000000000" pitchFamily="2" charset="2"/>
              <a:buNone/>
            </a:pPr>
            <a:r>
              <a:rPr lang="ru-RU" altLang="ru-RU" sz="1400" dirty="0" smtClean="0">
                <a:latin typeface="+mj-lt"/>
              </a:rPr>
              <a:t>2. </a:t>
            </a:r>
            <a:r>
              <a:rPr lang="ru-RU" altLang="ru-RU" sz="1400" dirty="0" smtClean="0">
                <a:latin typeface="+mj-lt"/>
              </a:rPr>
              <a:t>    Перед </a:t>
            </a:r>
            <a:r>
              <a:rPr lang="ru-RU" altLang="ru-RU" sz="1400" dirty="0" smtClean="0">
                <a:latin typeface="+mj-lt"/>
              </a:rPr>
              <a:t>применением дисциплинарного взыскания </a:t>
            </a:r>
            <a:r>
              <a:rPr lang="ru-RU" altLang="ru-RU" sz="1400" b="1" u="sng" dirty="0" smtClean="0">
                <a:latin typeface="+mj-lt"/>
              </a:rPr>
              <a:t>проводится служебная проверка</a:t>
            </a:r>
            <a:r>
              <a:rPr lang="ru-RU" altLang="ru-RU" sz="1400" dirty="0" smtClean="0">
                <a:latin typeface="+mj-lt"/>
              </a:rPr>
              <a:t>.</a:t>
            </a:r>
          </a:p>
          <a:p>
            <a:pPr algn="just" eaLnBrk="1" hangingPunct="1">
              <a:lnSpc>
                <a:spcPct val="80000"/>
              </a:lnSpc>
              <a:buFont typeface="Wingdings" panose="05000000000000000000" pitchFamily="2" charset="2"/>
              <a:buNone/>
            </a:pPr>
            <a:r>
              <a:rPr lang="ru-RU" altLang="ru-RU" sz="1400" dirty="0" smtClean="0">
                <a:latin typeface="+mj-lt"/>
              </a:rPr>
              <a:t>3. </a:t>
            </a:r>
            <a:r>
              <a:rPr lang="ru-RU" altLang="ru-RU" sz="1400" dirty="0" smtClean="0">
                <a:latin typeface="+mj-lt"/>
              </a:rPr>
              <a:t>  При </a:t>
            </a:r>
            <a:r>
              <a:rPr lang="ru-RU" altLang="ru-RU" sz="1400" dirty="0" smtClean="0">
                <a:latin typeface="+mj-lt"/>
              </a:rPr>
              <a:t>применении дисциплинарного взыскания </a:t>
            </a:r>
            <a:r>
              <a:rPr lang="ru-RU" altLang="ru-RU" sz="1400" b="1" u="sng" dirty="0" smtClean="0">
                <a:latin typeface="+mj-lt"/>
              </a:rPr>
              <a:t>учитываются тяжесть</a:t>
            </a:r>
            <a:r>
              <a:rPr lang="ru-RU" altLang="ru-RU" sz="1400" dirty="0" smtClean="0">
                <a:latin typeface="+mj-lt"/>
              </a:rPr>
              <a:t> совершенного гражданским служащим дисциплинарного проступка, </a:t>
            </a:r>
            <a:r>
              <a:rPr lang="ru-RU" altLang="ru-RU" sz="1400" b="1" u="sng" dirty="0" smtClean="0">
                <a:latin typeface="+mj-lt"/>
              </a:rPr>
              <a:t>степень его вины, обстоятельства</a:t>
            </a:r>
            <a:r>
              <a:rPr lang="ru-RU" altLang="ru-RU" sz="1400" dirty="0" smtClean="0">
                <a:latin typeface="+mj-lt"/>
              </a:rPr>
              <a:t>, при которых совершен дисциплинарный проступок, и </a:t>
            </a:r>
            <a:r>
              <a:rPr lang="ru-RU" altLang="ru-RU" sz="1400" b="1" u="sng" dirty="0" smtClean="0">
                <a:latin typeface="+mj-lt"/>
              </a:rPr>
              <a:t>предшествующие результаты исполнения гражданским служащим своих должностных обязанностей</a:t>
            </a:r>
            <a:r>
              <a:rPr lang="ru-RU" altLang="ru-RU" sz="1400" dirty="0" smtClean="0">
                <a:latin typeface="+mj-lt"/>
              </a:rPr>
              <a:t>.</a:t>
            </a:r>
          </a:p>
          <a:p>
            <a:pPr algn="just" eaLnBrk="1" hangingPunct="1">
              <a:lnSpc>
                <a:spcPct val="80000"/>
              </a:lnSpc>
              <a:buFont typeface="Wingdings" panose="05000000000000000000" pitchFamily="2" charset="2"/>
              <a:buNone/>
            </a:pPr>
            <a:r>
              <a:rPr lang="ru-RU" altLang="ru-RU" sz="1400" dirty="0" smtClean="0">
                <a:latin typeface="+mj-lt"/>
              </a:rPr>
              <a:t>4. </a:t>
            </a:r>
            <a:r>
              <a:rPr lang="ru-RU" altLang="ru-RU" sz="1400" dirty="0" smtClean="0">
                <a:latin typeface="+mj-lt"/>
              </a:rPr>
              <a:t> Дисциплинарное </a:t>
            </a:r>
            <a:r>
              <a:rPr lang="ru-RU" altLang="ru-RU" sz="1400" dirty="0" smtClean="0">
                <a:latin typeface="+mj-lt"/>
              </a:rPr>
              <a:t>взыскание применяется непосредственно после обнаружения дисциплинарного проступка, но </a:t>
            </a:r>
            <a:r>
              <a:rPr lang="ru-RU" altLang="ru-RU" sz="1400" b="1" u="sng" dirty="0" smtClean="0">
                <a:latin typeface="+mj-lt"/>
              </a:rPr>
              <a:t>не позднее одного месяца со дня его обнаружения</a:t>
            </a:r>
            <a:r>
              <a:rPr lang="ru-RU" altLang="ru-RU" sz="1400" dirty="0" smtClean="0">
                <a:latin typeface="+mj-lt"/>
              </a:rPr>
              <a:t>, не считая периода временной нетрудоспособности гражданского служащего, пребывания его в отпуске, других случаев отсутствия его на службе по уважительным причинам, а также времени проведения служебной проверки.</a:t>
            </a:r>
          </a:p>
          <a:p>
            <a:pPr algn="just" eaLnBrk="1" hangingPunct="1">
              <a:lnSpc>
                <a:spcPct val="80000"/>
              </a:lnSpc>
              <a:buFont typeface="Wingdings" panose="05000000000000000000" pitchFamily="2" charset="2"/>
              <a:buNone/>
            </a:pPr>
            <a:r>
              <a:rPr lang="ru-RU" altLang="ru-RU" sz="1400" dirty="0" smtClean="0">
                <a:latin typeface="+mj-lt"/>
              </a:rPr>
              <a:t>5. </a:t>
            </a:r>
            <a:r>
              <a:rPr lang="ru-RU" altLang="ru-RU" sz="1400" dirty="0" smtClean="0">
                <a:latin typeface="+mj-lt"/>
              </a:rPr>
              <a:t>  Дисциплинарное </a:t>
            </a:r>
            <a:r>
              <a:rPr lang="ru-RU" altLang="ru-RU" sz="1400" dirty="0" smtClean="0">
                <a:latin typeface="+mj-lt"/>
              </a:rPr>
              <a:t>взыскание </a:t>
            </a:r>
            <a:r>
              <a:rPr lang="ru-RU" altLang="ru-RU" sz="1400" b="1" u="sng" dirty="0" smtClean="0">
                <a:latin typeface="+mj-lt"/>
              </a:rPr>
              <a:t>не может быть применено позднее шести месяцев со дня совершения дисциплинарного проступка</a:t>
            </a:r>
            <a:r>
              <a:rPr lang="ru-RU" altLang="ru-RU" sz="1400" dirty="0" smtClean="0">
                <a:latin typeface="+mj-lt"/>
              </a:rPr>
              <a:t>, а по результатам проверки финансово-хозяйственной деятельности или аудиторской проверки - позднее двух лет со дня совершения дисциплинарного проступка. В указанные сроки не включается время производства по уголовному делу.</a:t>
            </a:r>
          </a:p>
          <a:p>
            <a:pPr algn="just" eaLnBrk="1" hangingPunct="1">
              <a:lnSpc>
                <a:spcPct val="80000"/>
              </a:lnSpc>
              <a:buFont typeface="Wingdings" panose="05000000000000000000" pitchFamily="2" charset="2"/>
              <a:buNone/>
            </a:pPr>
            <a:r>
              <a:rPr lang="ru-RU" altLang="ru-RU" sz="1400" dirty="0" smtClean="0">
                <a:latin typeface="+mj-lt"/>
              </a:rPr>
              <a:t>6. </a:t>
            </a:r>
            <a:r>
              <a:rPr lang="ru-RU" altLang="ru-RU" sz="1400" dirty="0" smtClean="0">
                <a:latin typeface="+mj-lt"/>
              </a:rPr>
              <a:t> Копия </a:t>
            </a:r>
            <a:r>
              <a:rPr lang="ru-RU" altLang="ru-RU" sz="1400" dirty="0" smtClean="0">
                <a:latin typeface="+mj-lt"/>
              </a:rPr>
              <a:t>акта о применении к гражданскому служащему дисциплинарного взыскания с указанием оснований его применения вручается гражданскому служащему под расписку в течение пяти дней со дня издания соответствующего акта.</a:t>
            </a:r>
          </a:p>
          <a:p>
            <a:pPr algn="just" eaLnBrk="1" hangingPunct="1">
              <a:lnSpc>
                <a:spcPct val="80000"/>
              </a:lnSpc>
              <a:buFont typeface="Wingdings" panose="05000000000000000000" pitchFamily="2" charset="2"/>
              <a:buNone/>
            </a:pPr>
            <a:r>
              <a:rPr lang="ru-RU" altLang="ru-RU" sz="1400" dirty="0" smtClean="0">
                <a:latin typeface="+mj-lt"/>
              </a:rPr>
              <a:t>7. </a:t>
            </a:r>
            <a:r>
              <a:rPr lang="ru-RU" altLang="ru-RU" sz="1400" dirty="0" smtClean="0">
                <a:latin typeface="+mj-lt"/>
              </a:rPr>
              <a:t> Гражданский </a:t>
            </a:r>
            <a:r>
              <a:rPr lang="ru-RU" altLang="ru-RU" sz="1400" dirty="0" smtClean="0">
                <a:latin typeface="+mj-lt"/>
              </a:rPr>
              <a:t>служащий вправе обжаловать дисциплинарное взыскание в письменной форме в комиссию государственного органа по служебным спорам или в суд.</a:t>
            </a:r>
          </a:p>
          <a:p>
            <a:pPr algn="just" eaLnBrk="1" hangingPunct="1">
              <a:lnSpc>
                <a:spcPct val="80000"/>
              </a:lnSpc>
              <a:buFont typeface="Wingdings" panose="05000000000000000000" pitchFamily="2" charset="2"/>
              <a:buNone/>
            </a:pPr>
            <a:endParaRPr lang="ru-RU" altLang="ru-RU" sz="1200" dirty="0" smtClean="0">
              <a:latin typeface="+mj-lt"/>
            </a:endParaRPr>
          </a:p>
        </p:txBody>
      </p:sp>
      <p:sp>
        <p:nvSpPr>
          <p:cNvPr id="4" name="Номер слайда 3"/>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6C6B1798-BA12-4727-8760-1F53674FF605}" type="slidenum">
              <a:rPr lang="ru-RU" altLang="ru-RU">
                <a:latin typeface="Arial" panose="020B0604020202020204" pitchFamily="34" charset="0"/>
              </a:rPr>
              <a:pPr eaLnBrk="1" hangingPunct="1"/>
              <a:t>50</a:t>
            </a:fld>
            <a:endParaRPr lang="ru-RU" altLang="ru-RU">
              <a:latin typeface="Arial" panose="020B0604020202020204" pitchFamily="34" charset="0"/>
            </a:endParaRPr>
          </a:p>
        </p:txBody>
      </p:sp>
    </p:spTree>
  </p:cSld>
  <p:clrMapOvr>
    <a:masterClrMapping/>
  </p:clrMapOvr>
  <p:transition spd="med">
    <p:comb/>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idx="4294967295"/>
          </p:nvPr>
        </p:nvSpPr>
        <p:spPr>
          <a:xfrm>
            <a:off x="827088" y="260350"/>
            <a:ext cx="7848600" cy="884238"/>
          </a:xfrm>
        </p:spPr>
        <p:txBody>
          <a:bodyPr/>
          <a:lstStyle/>
          <a:p>
            <a:pPr algn="ctr" eaLnBrk="1" hangingPunct="1"/>
            <a:r>
              <a:rPr lang="ru-RU" altLang="ru-RU" sz="2900" smtClean="0"/>
              <a:t/>
            </a:r>
            <a:br>
              <a:rPr lang="ru-RU" altLang="ru-RU" sz="2900" smtClean="0"/>
            </a:br>
            <a:r>
              <a:rPr lang="ru-RU" altLang="ru-RU" sz="2900" smtClean="0"/>
              <a:t> </a:t>
            </a:r>
            <a:r>
              <a:rPr lang="ru-RU" altLang="ru-RU" sz="2700" smtClean="0">
                <a:solidFill>
                  <a:schemeClr val="hlink"/>
                </a:solidFill>
              </a:rPr>
              <a:t>Порядок применения взысканий за коррупционные правонарушения</a:t>
            </a:r>
            <a:br>
              <a:rPr lang="ru-RU" altLang="ru-RU" sz="2700" smtClean="0">
                <a:solidFill>
                  <a:schemeClr val="hlink"/>
                </a:solidFill>
              </a:rPr>
            </a:br>
            <a:r>
              <a:rPr lang="ru-RU" altLang="ru-RU" sz="1400" smtClean="0">
                <a:solidFill>
                  <a:schemeClr val="hlink"/>
                </a:solidFill>
              </a:rPr>
              <a:t>(Статья 59.3 (79-ФЗ) «Порядок применения взысканий за коррупционные правонарушения»)</a:t>
            </a:r>
            <a:r>
              <a:rPr lang="ru-RU" altLang="ru-RU" sz="1400" b="1" u="sng" smtClean="0">
                <a:solidFill>
                  <a:schemeClr val="hlink"/>
                </a:solidFill>
              </a:rPr>
              <a:t> </a:t>
            </a:r>
            <a:r>
              <a:rPr lang="ru-RU" altLang="ru-RU" sz="1400" b="1" smtClean="0">
                <a:solidFill>
                  <a:schemeClr val="hlink"/>
                </a:solidFill>
              </a:rPr>
              <a:t/>
            </a:r>
            <a:br>
              <a:rPr lang="ru-RU" altLang="ru-RU" sz="1400" b="1" smtClean="0">
                <a:solidFill>
                  <a:schemeClr val="hlink"/>
                </a:solidFill>
              </a:rPr>
            </a:br>
            <a:endParaRPr lang="ru-RU" altLang="ru-RU" sz="1400" b="1" smtClean="0">
              <a:solidFill>
                <a:schemeClr val="hlink"/>
              </a:solidFill>
            </a:endParaRPr>
          </a:p>
        </p:txBody>
      </p:sp>
      <p:sp>
        <p:nvSpPr>
          <p:cNvPr id="54275" name="Rectangle 3"/>
          <p:cNvSpPr>
            <a:spLocks noGrp="1" noChangeArrowheads="1"/>
          </p:cNvSpPr>
          <p:nvPr>
            <p:ph type="body" idx="4294967295"/>
          </p:nvPr>
        </p:nvSpPr>
        <p:spPr>
          <a:xfrm>
            <a:off x="323850" y="1673225"/>
            <a:ext cx="8640763" cy="5184775"/>
          </a:xfrm>
        </p:spPr>
        <p:txBody>
          <a:bodyPr/>
          <a:lstStyle/>
          <a:p>
            <a:pPr algn="just" eaLnBrk="1" hangingPunct="1">
              <a:lnSpc>
                <a:spcPct val="80000"/>
              </a:lnSpc>
              <a:buFont typeface="Wingdings" panose="05000000000000000000" pitchFamily="2" charset="2"/>
              <a:buNone/>
            </a:pPr>
            <a:r>
              <a:rPr lang="ru-RU" altLang="ru-RU" sz="1400" dirty="0" smtClean="0"/>
              <a:t> 		</a:t>
            </a:r>
            <a:r>
              <a:rPr lang="ru-RU" altLang="ru-RU" sz="1500" dirty="0" smtClean="0">
                <a:latin typeface="+mj-lt"/>
              </a:rPr>
              <a:t>Взыскания за нарушения антикоррупционного законодательства применяются представителем нанимателя </a:t>
            </a:r>
            <a:r>
              <a:rPr lang="ru-RU" altLang="ru-RU" sz="1500" u="sng" dirty="0" smtClean="0">
                <a:latin typeface="+mj-lt"/>
              </a:rPr>
              <a:t>на основании доклада о результатах проверки</a:t>
            </a:r>
            <a:r>
              <a:rPr lang="ru-RU" altLang="ru-RU" sz="1500" dirty="0" smtClean="0">
                <a:latin typeface="+mj-lt"/>
              </a:rPr>
              <a:t>, проведенной подразделением кадровой службы соответствующего государственного органа по профилактике коррупционных и иных правонарушений, а в случае, если доклад о результатах проверки направлялся в комиссию по урегулированию конфликтов интересов, - </a:t>
            </a:r>
            <a:r>
              <a:rPr lang="ru-RU" altLang="ru-RU" sz="1500" u="sng" dirty="0" smtClean="0">
                <a:latin typeface="+mj-lt"/>
              </a:rPr>
              <a:t>и на основании рекомендации указанной комиссии</a:t>
            </a:r>
            <a:r>
              <a:rPr lang="ru-RU" altLang="ru-RU" sz="1500" dirty="0" smtClean="0">
                <a:latin typeface="+mj-lt"/>
              </a:rPr>
              <a:t>.</a:t>
            </a:r>
          </a:p>
          <a:p>
            <a:pPr algn="just" eaLnBrk="1" hangingPunct="1">
              <a:lnSpc>
                <a:spcPct val="80000"/>
              </a:lnSpc>
              <a:buFont typeface="Wingdings" panose="05000000000000000000" pitchFamily="2" charset="2"/>
              <a:buNone/>
            </a:pPr>
            <a:r>
              <a:rPr lang="ru-RU" altLang="ru-RU" sz="1500" dirty="0" smtClean="0">
                <a:latin typeface="+mj-lt"/>
              </a:rPr>
              <a:t>		</a:t>
            </a:r>
            <a:r>
              <a:rPr lang="ru-RU" altLang="ru-RU" sz="1500" u="sng" dirty="0" smtClean="0">
                <a:latin typeface="+mj-lt"/>
              </a:rPr>
              <a:t>При применении взысканий учитываются</a:t>
            </a:r>
            <a:r>
              <a:rPr lang="ru-RU" altLang="ru-RU" sz="1500" dirty="0" smtClean="0">
                <a:latin typeface="+mj-lt"/>
              </a:rPr>
              <a:t> характер совершенного государственным служащим коррупционного правонарушения, его тяжесть, обстоятельства, при которых оно совершено, соблюдение служащим других ограничений и запретов, требований о предотвращении или об урегулировании конфликта интересов и исполнение им обязанностей, установленных в целях противодействия коррупции, а также предшествующие результаты исполнения служащим своих должностных обязанностей.</a:t>
            </a:r>
          </a:p>
          <a:p>
            <a:pPr algn="just" eaLnBrk="1" hangingPunct="1">
              <a:lnSpc>
                <a:spcPct val="80000"/>
              </a:lnSpc>
              <a:buFont typeface="Wingdings" panose="05000000000000000000" pitchFamily="2" charset="2"/>
              <a:buNone/>
            </a:pPr>
            <a:r>
              <a:rPr lang="ru-RU" altLang="ru-RU" sz="1500" dirty="0" smtClean="0">
                <a:latin typeface="+mj-lt"/>
              </a:rPr>
              <a:t>		Взыскания за нарушения антикоррупционного законодательства применяются </a:t>
            </a:r>
            <a:r>
              <a:rPr lang="ru-RU" altLang="ru-RU" sz="1500" u="sng" dirty="0" smtClean="0">
                <a:latin typeface="+mj-lt"/>
              </a:rPr>
              <a:t>не позднее одного месяца</a:t>
            </a:r>
            <a:r>
              <a:rPr lang="ru-RU" altLang="ru-RU" sz="1500" dirty="0" smtClean="0">
                <a:latin typeface="+mj-lt"/>
              </a:rPr>
              <a:t> со дня поступления информации о совершении служащим коррупционного правонарушения, не считая периода временной нетрудоспособности служащего, пребывания его в отпуске, других случаев его отсутствия на службе по уважительным причинам, а также времени проведения проверки и рассмотрения ее материалов комиссией по урегулированию конфликтов интересов. При этом взыскание должно быть применено </a:t>
            </a:r>
            <a:r>
              <a:rPr lang="ru-RU" altLang="ru-RU" sz="1500" u="sng" dirty="0" smtClean="0">
                <a:latin typeface="+mj-lt"/>
              </a:rPr>
              <a:t>не позднее шести месяцев со дня поступления информации о совершении коррупционного правонарушения</a:t>
            </a:r>
            <a:r>
              <a:rPr lang="ru-RU" altLang="ru-RU" sz="1500" dirty="0" smtClean="0">
                <a:latin typeface="+mj-lt"/>
              </a:rPr>
              <a:t>.</a:t>
            </a:r>
          </a:p>
          <a:p>
            <a:pPr algn="just" eaLnBrk="1" hangingPunct="1">
              <a:lnSpc>
                <a:spcPct val="80000"/>
              </a:lnSpc>
              <a:buFont typeface="Wingdings" panose="05000000000000000000" pitchFamily="2" charset="2"/>
              <a:buNone/>
            </a:pPr>
            <a:r>
              <a:rPr lang="ru-RU" altLang="ru-RU" sz="1500" dirty="0" smtClean="0">
                <a:latin typeface="+mj-lt"/>
              </a:rPr>
              <a:t>		 Взыскание в виде замечания может быть применено к государственному служащему при малозначительности совершенного им коррупционного правонарушения на основании рекомендации комиссии по урегулированию конфликтов интересов.</a:t>
            </a:r>
          </a:p>
          <a:p>
            <a:pPr algn="just" eaLnBrk="1" hangingPunct="1">
              <a:lnSpc>
                <a:spcPct val="80000"/>
              </a:lnSpc>
              <a:buFont typeface="Wingdings" panose="05000000000000000000" pitchFamily="2" charset="2"/>
              <a:buNone/>
            </a:pPr>
            <a:r>
              <a:rPr lang="ru-RU" altLang="ru-RU" sz="1500" dirty="0" smtClean="0">
                <a:latin typeface="+mj-lt"/>
              </a:rPr>
              <a:t>		Если в течение одного года со дня применения взыскания служащий не был подвергнут новому дисциплинарному взысканию он считается не имеющим взыскания.</a:t>
            </a:r>
          </a:p>
        </p:txBody>
      </p:sp>
      <p:sp>
        <p:nvSpPr>
          <p:cNvPr id="4" name="Номер слайда 3"/>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8882D171-0264-4AC1-834B-ECF319862868}" type="slidenum">
              <a:rPr lang="ru-RU" altLang="ru-RU">
                <a:latin typeface="Arial" panose="020B0604020202020204" pitchFamily="34" charset="0"/>
              </a:rPr>
              <a:pPr eaLnBrk="1" hangingPunct="1"/>
              <a:t>51</a:t>
            </a:fld>
            <a:endParaRPr lang="ru-RU" altLang="ru-RU">
              <a:latin typeface="Arial" panose="020B0604020202020204" pitchFamily="34" charset="0"/>
            </a:endParaRPr>
          </a:p>
        </p:txBody>
      </p:sp>
    </p:spTree>
  </p:cSld>
  <p:clrMapOvr>
    <a:masterClrMapping/>
  </p:clrMapOvr>
  <p:transition spd="med">
    <p:comb/>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idx="4294967295"/>
          </p:nvPr>
        </p:nvSpPr>
        <p:spPr>
          <a:xfrm>
            <a:off x="684213" y="260350"/>
            <a:ext cx="7920037" cy="1295400"/>
          </a:xfrm>
        </p:spPr>
        <p:txBody>
          <a:bodyPr/>
          <a:lstStyle/>
          <a:p>
            <a:pPr algn="ctr" eaLnBrk="1" hangingPunct="1"/>
            <a:r>
              <a:rPr lang="ru-RU" altLang="ru-RU" sz="2700" smtClean="0"/>
              <a:t>Статья 81 ТК РФ</a:t>
            </a:r>
            <a:br>
              <a:rPr lang="ru-RU" altLang="ru-RU" sz="2700" smtClean="0"/>
            </a:br>
            <a:r>
              <a:rPr lang="ru-RU" altLang="ru-RU" sz="2700" smtClean="0"/>
              <a:t> Расторжение трудового договора по инициативе работодателя</a:t>
            </a:r>
          </a:p>
        </p:txBody>
      </p:sp>
      <p:sp>
        <p:nvSpPr>
          <p:cNvPr id="55299" name="Rectangle 3"/>
          <p:cNvSpPr>
            <a:spLocks noGrp="1" noChangeArrowheads="1"/>
          </p:cNvSpPr>
          <p:nvPr>
            <p:ph type="body" idx="4294967295"/>
          </p:nvPr>
        </p:nvSpPr>
        <p:spPr>
          <a:xfrm>
            <a:off x="755650" y="1628775"/>
            <a:ext cx="8280400" cy="4968875"/>
          </a:xfrm>
        </p:spPr>
        <p:txBody>
          <a:bodyPr/>
          <a:lstStyle/>
          <a:p>
            <a:pPr algn="just" eaLnBrk="1" hangingPunct="1">
              <a:lnSpc>
                <a:spcPct val="80000"/>
              </a:lnSpc>
              <a:buFont typeface="Wingdings" panose="05000000000000000000" pitchFamily="2" charset="2"/>
              <a:buNone/>
            </a:pPr>
            <a:r>
              <a:rPr lang="ru-RU" altLang="ru-RU" sz="1600" dirty="0" smtClean="0"/>
              <a:t>		</a:t>
            </a:r>
            <a:r>
              <a:rPr lang="ru-RU" altLang="ru-RU" sz="1600" dirty="0" smtClean="0">
                <a:latin typeface="+mj-lt"/>
              </a:rPr>
              <a:t>Трудовой договор может быть расторгнут работодателем в случаях:</a:t>
            </a:r>
          </a:p>
          <a:p>
            <a:pPr algn="just" eaLnBrk="1" hangingPunct="1">
              <a:lnSpc>
                <a:spcPct val="80000"/>
              </a:lnSpc>
              <a:buFont typeface="Wingdings" panose="05000000000000000000" pitchFamily="2" charset="2"/>
              <a:buNone/>
            </a:pPr>
            <a:endParaRPr lang="ru-RU" altLang="ru-RU" sz="1400" dirty="0" smtClean="0">
              <a:latin typeface="+mj-lt"/>
            </a:endParaRPr>
          </a:p>
          <a:p>
            <a:pPr algn="just" eaLnBrk="1" hangingPunct="1">
              <a:lnSpc>
                <a:spcPct val="80000"/>
              </a:lnSpc>
              <a:buFont typeface="Wingdings" panose="05000000000000000000" pitchFamily="2" charset="2"/>
              <a:buNone/>
            </a:pPr>
            <a:r>
              <a:rPr lang="ru-RU" altLang="ru-RU" sz="1600" dirty="0" smtClean="0">
                <a:latin typeface="+mj-lt"/>
              </a:rPr>
              <a:t>		7.1) непринятия работником мер по предотвращению или урегулированию </a:t>
            </a:r>
            <a:r>
              <a:rPr lang="ru-RU" altLang="ru-RU" sz="1600" u="sng" dirty="0" smtClean="0">
                <a:latin typeface="+mj-lt"/>
              </a:rPr>
              <a:t>конфликта интересов</a:t>
            </a:r>
            <a:r>
              <a:rPr lang="ru-RU" altLang="ru-RU" sz="1600" dirty="0" smtClean="0">
                <a:latin typeface="+mj-lt"/>
              </a:rPr>
              <a:t>, стороной которого он является, </a:t>
            </a:r>
            <a:r>
              <a:rPr lang="ru-RU" altLang="ru-RU" sz="1600" u="sng" dirty="0" smtClean="0">
                <a:latin typeface="+mj-lt"/>
              </a:rPr>
              <a:t>непредставления или представления неполных или недостоверных сведений</a:t>
            </a:r>
            <a:r>
              <a:rPr lang="ru-RU" altLang="ru-RU" sz="1600" dirty="0" smtClean="0">
                <a:latin typeface="+mj-lt"/>
              </a:rPr>
              <a:t> о своих доходах, расходах, об имуществе и обязательствах имущественного характера либо непредставления или представления заведомо неполных или недостоверных сведений о доходах, расходах, об имуществе и обязательствах имущественного характера своих супруга (супруги) и несовершеннолетних детей, </a:t>
            </a:r>
            <a:r>
              <a:rPr lang="ru-RU" altLang="ru-RU" sz="1600" u="sng" dirty="0" smtClean="0">
                <a:latin typeface="+mj-lt"/>
              </a:rPr>
              <a:t>открытия (наличия) счетов (вкладов</a:t>
            </a:r>
            <a:r>
              <a:rPr lang="ru-RU" altLang="ru-RU" sz="1600" dirty="0" smtClean="0">
                <a:latin typeface="+mj-lt"/>
              </a:rPr>
              <a:t>), хранения наличных денежных средств и ценностей в иностранных банках, расположенных за пределами территории Российской Федерации, владения и (или) пользования иностранными финансовыми инструментами работником, его супругом (супругой) и несовершеннолетними детьми в случаях, предусмотренных настоящим Кодексом, другими федеральными законами, нормативными правовыми актами Президента Российской Федерации и Правительства Российской Федерации, </a:t>
            </a:r>
            <a:r>
              <a:rPr lang="ru-RU" altLang="ru-RU" sz="1600" u="sng" dirty="0" smtClean="0">
                <a:latin typeface="+mj-lt"/>
              </a:rPr>
              <a:t>если указанные действия дают основание</a:t>
            </a:r>
            <a:r>
              <a:rPr lang="ru-RU" altLang="ru-RU" sz="1600" dirty="0" smtClean="0">
                <a:latin typeface="+mj-lt"/>
              </a:rPr>
              <a:t> </a:t>
            </a:r>
            <a:r>
              <a:rPr lang="ru-RU" altLang="ru-RU" sz="1600" u="sng" dirty="0" smtClean="0">
                <a:latin typeface="+mj-lt"/>
              </a:rPr>
              <a:t>для утраты доверия к работнику со стороны работодателя</a:t>
            </a:r>
            <a:r>
              <a:rPr lang="ru-RU" altLang="ru-RU" sz="1600" dirty="0" smtClean="0">
                <a:latin typeface="+mj-lt"/>
              </a:rPr>
              <a:t>;</a:t>
            </a:r>
          </a:p>
          <a:p>
            <a:pPr algn="just" eaLnBrk="1" hangingPunct="1">
              <a:lnSpc>
                <a:spcPct val="80000"/>
              </a:lnSpc>
              <a:buFont typeface="Wingdings" panose="05000000000000000000" pitchFamily="2" charset="2"/>
              <a:buNone/>
            </a:pPr>
            <a:r>
              <a:rPr lang="ru-RU" altLang="ru-RU" sz="1600" dirty="0" smtClean="0">
                <a:latin typeface="+mj-lt"/>
              </a:rPr>
              <a:t>		</a:t>
            </a:r>
          </a:p>
          <a:p>
            <a:pPr algn="just" eaLnBrk="1" hangingPunct="1">
              <a:lnSpc>
                <a:spcPct val="80000"/>
              </a:lnSpc>
              <a:buFont typeface="Wingdings" panose="05000000000000000000" pitchFamily="2" charset="2"/>
              <a:buNone/>
            </a:pPr>
            <a:r>
              <a:rPr lang="ru-RU" altLang="ru-RU" sz="1600" dirty="0" smtClean="0">
                <a:latin typeface="+mj-lt"/>
              </a:rPr>
              <a:t>		(п. 7.1 введен Федеральным законом от 03.12.2012 № 231-ФЗ, в ред. Федеральных законов от 29.12.2012 №289-ФЗ, от 07.05.2013 №102-ФЗ)</a:t>
            </a:r>
          </a:p>
          <a:p>
            <a:pPr algn="just" eaLnBrk="1" hangingPunct="1">
              <a:lnSpc>
                <a:spcPct val="80000"/>
              </a:lnSpc>
              <a:buFont typeface="Wingdings" panose="05000000000000000000" pitchFamily="2" charset="2"/>
              <a:buNone/>
            </a:pPr>
            <a:endParaRPr lang="ru-RU" altLang="ru-RU" sz="1400" dirty="0" smtClean="0">
              <a:latin typeface="+mj-lt"/>
            </a:endParaRPr>
          </a:p>
        </p:txBody>
      </p:sp>
      <p:sp>
        <p:nvSpPr>
          <p:cNvPr id="4" name="Номер слайда 3"/>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5023A967-E1B3-455F-9327-42F72CF48980}" type="slidenum">
              <a:rPr lang="ru-RU" altLang="ru-RU">
                <a:latin typeface="Arial" panose="020B0604020202020204" pitchFamily="34" charset="0"/>
              </a:rPr>
              <a:pPr eaLnBrk="1" hangingPunct="1"/>
              <a:t>52</a:t>
            </a:fld>
            <a:endParaRPr lang="ru-RU" altLang="ru-RU">
              <a:latin typeface="Arial" panose="020B0604020202020204" pitchFamily="34" charset="0"/>
            </a:endParaRPr>
          </a:p>
        </p:txBody>
      </p:sp>
    </p:spTree>
  </p:cSld>
  <p:clrMapOvr>
    <a:masterClrMapping/>
  </p:clrMapOvr>
  <p:transition spd="med">
    <p:comb/>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idx="4294967295"/>
          </p:nvPr>
        </p:nvSpPr>
        <p:spPr>
          <a:xfrm>
            <a:off x="971550" y="457200"/>
            <a:ext cx="7715250" cy="884238"/>
          </a:xfrm>
        </p:spPr>
        <p:txBody>
          <a:bodyPr/>
          <a:lstStyle/>
          <a:p>
            <a:pPr algn="ctr" eaLnBrk="1" hangingPunct="1"/>
            <a:r>
              <a:rPr lang="ru-RU" altLang="ru-RU" sz="2900" smtClean="0"/>
              <a:t/>
            </a:r>
            <a:br>
              <a:rPr lang="ru-RU" altLang="ru-RU" sz="2900" smtClean="0"/>
            </a:br>
            <a:r>
              <a:rPr lang="ru-RU" altLang="ru-RU" sz="2600" b="1" smtClean="0"/>
              <a:t>Письмо Минтруда России от 13 ноября 2015 г. № 18-2/10/П-7073</a:t>
            </a:r>
            <a:r>
              <a:rPr lang="ru-RU" altLang="ru-RU" sz="3100" b="1" smtClean="0">
                <a:solidFill>
                  <a:schemeClr val="hlink"/>
                </a:solidFill>
              </a:rPr>
              <a:t/>
            </a:r>
            <a:br>
              <a:rPr lang="ru-RU" altLang="ru-RU" sz="3100" b="1" smtClean="0">
                <a:solidFill>
                  <a:schemeClr val="hlink"/>
                </a:solidFill>
              </a:rPr>
            </a:br>
            <a:endParaRPr lang="ru-RU" altLang="ru-RU" sz="3100" b="1" smtClean="0">
              <a:solidFill>
                <a:schemeClr val="hlink"/>
              </a:solidFill>
            </a:endParaRPr>
          </a:p>
        </p:txBody>
      </p:sp>
      <p:sp>
        <p:nvSpPr>
          <p:cNvPr id="56323" name="Rectangle 3"/>
          <p:cNvSpPr>
            <a:spLocks noGrp="1" noChangeArrowheads="1"/>
          </p:cNvSpPr>
          <p:nvPr>
            <p:ph type="body" idx="4294967295"/>
          </p:nvPr>
        </p:nvSpPr>
        <p:spPr>
          <a:xfrm>
            <a:off x="395288" y="1817688"/>
            <a:ext cx="8351837" cy="5040312"/>
          </a:xfrm>
        </p:spPr>
        <p:txBody>
          <a:bodyPr/>
          <a:lstStyle/>
          <a:p>
            <a:pPr eaLnBrk="1" hangingPunct="1"/>
            <a:endParaRPr lang="ru-RU" altLang="ru-RU" smtClean="0"/>
          </a:p>
          <a:p>
            <a:pPr eaLnBrk="1" hangingPunct="1"/>
            <a:endParaRPr lang="ru-RU" altLang="ru-RU" sz="2400" smtClean="0">
              <a:latin typeface="Times New Roman" panose="02020603050405020304" pitchFamily="18" charset="0"/>
            </a:endParaRPr>
          </a:p>
          <a:p>
            <a:pPr eaLnBrk="1" hangingPunct="1"/>
            <a:endParaRPr lang="ru-RU" altLang="ru-RU" sz="2400" smtClean="0">
              <a:latin typeface="Times New Roman" panose="02020603050405020304" pitchFamily="18" charset="0"/>
            </a:endParaRPr>
          </a:p>
        </p:txBody>
      </p:sp>
      <p:sp>
        <p:nvSpPr>
          <p:cNvPr id="56324" name="Прямоугольник 2"/>
          <p:cNvSpPr>
            <a:spLocks noChangeArrowheads="1"/>
          </p:cNvSpPr>
          <p:nvPr/>
        </p:nvSpPr>
        <p:spPr bwMode="auto">
          <a:xfrm>
            <a:off x="684213" y="2349500"/>
            <a:ext cx="8137525"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spcBef>
                <a:spcPct val="20000"/>
              </a:spcBef>
              <a:buClr>
                <a:schemeClr val="folHlink"/>
              </a:buClr>
              <a:buSzPct val="90000"/>
              <a:buFont typeface="Wingdings" panose="05000000000000000000" pitchFamily="2" charset="2"/>
              <a:buNone/>
            </a:pPr>
            <a:r>
              <a:rPr lang="ru-RU" altLang="ru-RU" sz="2000" dirty="0">
                <a:latin typeface="+mj-lt"/>
              </a:rPr>
              <a:t>Методические рекомендации по привлечению к ответственности государственных (муниципальных) служащих за несоблюдение ограничений и запретов, требований о предотвращении или об урегулировании конфликта интересов и неисполнение обязанностей, установленных в целях </a:t>
            </a:r>
            <a:r>
              <a:rPr lang="ru-RU" altLang="ru-RU" sz="2000" dirty="0" smtClean="0">
                <a:latin typeface="+mj-lt"/>
              </a:rPr>
              <a:t>противодействия коррупции</a:t>
            </a:r>
            <a:endParaRPr lang="ru-RU" altLang="ru-RU" sz="2000" dirty="0">
              <a:latin typeface="+mj-lt"/>
            </a:endParaRPr>
          </a:p>
        </p:txBody>
      </p:sp>
      <p:sp>
        <p:nvSpPr>
          <p:cNvPr id="5" name="Номер слайда 4"/>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D3796014-3D06-403D-9F2A-467F57804B98}" type="slidenum">
              <a:rPr lang="ru-RU" altLang="ru-RU">
                <a:latin typeface="Arial" panose="020B0604020202020204" pitchFamily="34" charset="0"/>
              </a:rPr>
              <a:pPr eaLnBrk="1" hangingPunct="1"/>
              <a:t>53</a:t>
            </a:fld>
            <a:endParaRPr lang="ru-RU" altLang="ru-RU">
              <a:latin typeface="Arial" panose="020B0604020202020204" pitchFamily="34" charset="0"/>
            </a:endParaRPr>
          </a:p>
        </p:txBody>
      </p:sp>
    </p:spTree>
  </p:cSld>
  <p:clrMapOvr>
    <a:masterClrMapping/>
  </p:clrMapOvr>
  <p:transition spd="med">
    <p:comb/>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0E370E6E-3E5B-4AFE-B12D-AD94F16E56A4}" type="slidenum">
              <a:rPr lang="ru-RU" altLang="ru-RU">
                <a:latin typeface="Arial" panose="020B0604020202020204" pitchFamily="34" charset="0"/>
              </a:rPr>
              <a:pPr eaLnBrk="1" hangingPunct="1"/>
              <a:t>54</a:t>
            </a:fld>
            <a:endParaRPr lang="ru-RU" altLang="ru-RU">
              <a:latin typeface="Arial" panose="020B0604020202020204" pitchFamily="34" charset="0"/>
            </a:endParaRPr>
          </a:p>
        </p:txBody>
      </p:sp>
      <p:sp>
        <p:nvSpPr>
          <p:cNvPr id="57347" name="Прямоугольник 2"/>
          <p:cNvSpPr>
            <a:spLocks noChangeArrowheads="1"/>
          </p:cNvSpPr>
          <p:nvPr/>
        </p:nvSpPr>
        <p:spPr bwMode="auto">
          <a:xfrm>
            <a:off x="2843213" y="476250"/>
            <a:ext cx="38973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r>
              <a:rPr lang="ru-RU" altLang="ru-RU" sz="2000" b="1">
                <a:solidFill>
                  <a:srgbClr val="003399"/>
                </a:solidFill>
              </a:rPr>
              <a:t>Методическое обеспечение</a:t>
            </a:r>
            <a:endParaRPr lang="ru-RU" altLang="ru-RU" sz="2000"/>
          </a:p>
        </p:txBody>
      </p:sp>
      <p:sp>
        <p:nvSpPr>
          <p:cNvPr id="57348" name="Прямоугольник 3"/>
          <p:cNvSpPr>
            <a:spLocks noChangeArrowheads="1"/>
          </p:cNvSpPr>
          <p:nvPr/>
        </p:nvSpPr>
        <p:spPr bwMode="auto">
          <a:xfrm>
            <a:off x="900113" y="1997075"/>
            <a:ext cx="7704137" cy="255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542925"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just" eaLnBrk="1" hangingPunct="1">
              <a:spcAft>
                <a:spcPts val="1200"/>
              </a:spcAft>
              <a:buFont typeface="Wingdings" panose="05000000000000000000" pitchFamily="2" charset="2"/>
              <a:buChar char="ü"/>
            </a:pPr>
            <a:r>
              <a:rPr lang="ru-RU" altLang="ru-RU" sz="2000" dirty="0" smtClean="0">
                <a:latin typeface="+mj-lt"/>
              </a:rPr>
              <a:t>  На </a:t>
            </a:r>
            <a:r>
              <a:rPr lang="ru-RU" altLang="ru-RU" sz="2000" dirty="0">
                <a:latin typeface="+mj-lt"/>
              </a:rPr>
              <a:t>практике применение мер ответственности за коррупционные проступки связано с целым рядом проблем. Важнейшими из них являются: </a:t>
            </a:r>
          </a:p>
          <a:p>
            <a:pPr lvl="1" algn="just" eaLnBrk="1" hangingPunct="1">
              <a:spcAft>
                <a:spcPts val="1200"/>
              </a:spcAft>
              <a:buFont typeface="Arial" panose="020B0604020202020204" pitchFamily="34" charset="0"/>
              <a:buChar char="•"/>
            </a:pPr>
            <a:r>
              <a:rPr lang="ru-RU" altLang="ru-RU" sz="2000" dirty="0">
                <a:latin typeface="+mj-lt"/>
              </a:rPr>
              <a:t>отсутствие четких критериев для выбора меры ответственности из закрепленного в законе перечня;</a:t>
            </a:r>
          </a:p>
          <a:p>
            <a:pPr lvl="1" algn="just" eaLnBrk="1" hangingPunct="1">
              <a:spcAft>
                <a:spcPts val="1200"/>
              </a:spcAft>
              <a:buFont typeface="Arial" panose="020B0604020202020204" pitchFamily="34" charset="0"/>
              <a:buChar char="•"/>
            </a:pPr>
            <a:r>
              <a:rPr lang="ru-RU" altLang="ru-RU" sz="2000" dirty="0">
                <a:latin typeface="+mj-lt"/>
              </a:rPr>
              <a:t> расплывчатые формулировки оснований для увольнения в связи с утратой доверия.</a:t>
            </a:r>
            <a:endParaRPr lang="ru-RU" altLang="ru-RU" sz="2000" b="1" dirty="0">
              <a:latin typeface="+mj-lt"/>
            </a:endParaRPr>
          </a:p>
        </p:txBody>
      </p:sp>
    </p:spTree>
  </p:cSld>
  <p:clrMapOvr>
    <a:masterClrMapping/>
  </p:clrMapOvr>
  <p:transition spd="med">
    <p:comb/>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1D13C4FC-4000-4E0A-A5D8-A1B1B240F6C2}" type="slidenum">
              <a:rPr lang="ru-RU" altLang="ru-RU">
                <a:latin typeface="Arial" panose="020B0604020202020204" pitchFamily="34" charset="0"/>
              </a:rPr>
              <a:pPr eaLnBrk="1" hangingPunct="1"/>
              <a:t>55</a:t>
            </a:fld>
            <a:endParaRPr lang="ru-RU" altLang="ru-RU">
              <a:latin typeface="Arial" panose="020B0604020202020204" pitchFamily="34" charset="0"/>
            </a:endParaRPr>
          </a:p>
        </p:txBody>
      </p:sp>
      <p:sp>
        <p:nvSpPr>
          <p:cNvPr id="3" name="Прямоугольник 2"/>
          <p:cNvSpPr/>
          <p:nvPr/>
        </p:nvSpPr>
        <p:spPr>
          <a:xfrm>
            <a:off x="611188" y="1484784"/>
            <a:ext cx="7993062" cy="3477875"/>
          </a:xfrm>
          <a:prstGeom prst="rect">
            <a:avLst/>
          </a:prstGeom>
        </p:spPr>
        <p:txBody>
          <a:bodyPr>
            <a:spAutoFit/>
          </a:bodyPr>
          <a:lstStyle/>
          <a:p>
            <a:pPr algn="just">
              <a:spcAft>
                <a:spcPts val="1200"/>
              </a:spcAft>
              <a:buFont typeface="Wingdings" pitchFamily="2" charset="2"/>
              <a:buChar char="ü"/>
              <a:defRPr/>
            </a:pPr>
            <a:r>
              <a:rPr lang="ru-RU" sz="1600" dirty="0" smtClean="0">
                <a:latin typeface="+mj-lt"/>
                <a:cs typeface="Arial" charset="0"/>
              </a:rPr>
              <a:t> В </a:t>
            </a:r>
            <a:r>
              <a:rPr lang="ru-RU" sz="1600" dirty="0">
                <a:latin typeface="+mj-lt"/>
                <a:cs typeface="Arial" charset="0"/>
              </a:rPr>
              <a:t>целях унификации подходов к применению дисциплинарной ответственности за коррупционные правонарушения Минтруд России подготовил </a:t>
            </a:r>
            <a:r>
              <a:rPr lang="ru-RU" sz="1600" b="1" dirty="0">
                <a:latin typeface="+mj-lt"/>
                <a:cs typeface="Arial" charset="0"/>
              </a:rPr>
              <a:t>Обзор практики привлечения к ответственности государственных (муниципальных) служащих за несоблюдение ограничений и запретов, требований о предотвращении или об урегулировании конфликта интересов и неисполнение обязанностей, установленных в целях противодействия коррупции </a:t>
            </a:r>
            <a:r>
              <a:rPr lang="ru-RU" sz="2000" dirty="0" smtClean="0">
                <a:solidFill>
                  <a:schemeClr val="accent2">
                    <a:lumMod val="75000"/>
                  </a:schemeClr>
                </a:solidFill>
                <a:latin typeface="+mj-lt"/>
                <a:cs typeface="Arial" charset="0"/>
              </a:rPr>
              <a:t>(</a:t>
            </a:r>
            <a:r>
              <a:rPr lang="ru-RU" sz="2000" dirty="0">
                <a:solidFill>
                  <a:schemeClr val="accent2">
                    <a:lumMod val="75000"/>
                  </a:schemeClr>
                </a:solidFill>
                <a:latin typeface="+mj-lt"/>
                <a:cs typeface="Arial" charset="0"/>
              </a:rPr>
              <a:t>Письмо </a:t>
            </a:r>
            <a:r>
              <a:rPr lang="ru-RU" sz="2000" dirty="0">
                <a:solidFill>
                  <a:schemeClr val="accent2">
                    <a:lumMod val="75000"/>
                  </a:schemeClr>
                </a:solidFill>
                <a:latin typeface="+mj-lt"/>
                <a:cs typeface="Arial" charset="0"/>
              </a:rPr>
              <a:t>Минтруда России от 21 Марта 2016 г. № 18-2/10/П-1526);</a:t>
            </a:r>
          </a:p>
          <a:p>
            <a:pPr marL="542925" lvl="1" indent="-285750" algn="just">
              <a:spcAft>
                <a:spcPts val="1200"/>
              </a:spcAft>
              <a:buFont typeface="Arial" pitchFamily="34" charset="0"/>
              <a:buChar char="•"/>
              <a:defRPr/>
            </a:pPr>
            <a:r>
              <a:rPr lang="ru-RU" sz="1600" dirty="0">
                <a:latin typeface="+mj-lt"/>
                <a:cs typeface="Arial" charset="0"/>
              </a:rPr>
              <a:t>Обзор посвящен преимущественно применению мер ответственности за непредставление или представление недостоверных и (или) неполных сведений о доходах, расходах, имуществе и обязательствах имущественного характера.</a:t>
            </a:r>
          </a:p>
          <a:p>
            <a:pPr marL="542925" lvl="1" indent="-285750" algn="just">
              <a:spcAft>
                <a:spcPts val="1200"/>
              </a:spcAft>
              <a:buFont typeface="Arial" pitchFamily="34" charset="0"/>
              <a:buChar char="•"/>
              <a:defRPr/>
            </a:pPr>
            <a:r>
              <a:rPr lang="ru-RU" sz="1600" dirty="0">
                <a:latin typeface="+mj-lt"/>
                <a:cs typeface="Arial" charset="0"/>
              </a:rPr>
              <a:t>Обзор не является нормативным правовым актом. Тем не менее, он может оказаться весьма полезным в практической деятельности.</a:t>
            </a:r>
          </a:p>
        </p:txBody>
      </p:sp>
    </p:spTree>
  </p:cSld>
  <p:clrMapOvr>
    <a:masterClrMapping/>
  </p:clrMapOvr>
  <p:transition spd="med">
    <p:comb/>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E3372B41-CFFA-4AF3-A736-0436D043B538}" type="slidenum">
              <a:rPr lang="ru-RU" altLang="ru-RU">
                <a:latin typeface="Arial" panose="020B0604020202020204" pitchFamily="34" charset="0"/>
              </a:rPr>
              <a:pPr eaLnBrk="1" hangingPunct="1"/>
              <a:t>56</a:t>
            </a:fld>
            <a:endParaRPr lang="ru-RU" altLang="ru-RU">
              <a:latin typeface="Arial" panose="020B0604020202020204" pitchFamily="34" charset="0"/>
            </a:endParaRPr>
          </a:p>
        </p:txBody>
      </p:sp>
      <p:sp>
        <p:nvSpPr>
          <p:cNvPr id="59395" name="Прямоугольник 2"/>
          <p:cNvSpPr>
            <a:spLocks noChangeArrowheads="1"/>
          </p:cNvSpPr>
          <p:nvPr/>
        </p:nvSpPr>
        <p:spPr bwMode="auto">
          <a:xfrm>
            <a:off x="827088" y="333375"/>
            <a:ext cx="7848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r>
              <a:rPr lang="ru-RU" altLang="ru-RU" b="1" dirty="0">
                <a:solidFill>
                  <a:srgbClr val="003399"/>
                </a:solidFill>
                <a:latin typeface="+mj-lt"/>
              </a:rPr>
              <a:t>Обзор практики привлечения к ответственности государственных (муниципальных) служащих</a:t>
            </a:r>
            <a:endParaRPr lang="ru-RU" altLang="ru-RU" dirty="0">
              <a:latin typeface="+mj-lt"/>
            </a:endParaRPr>
          </a:p>
        </p:txBody>
      </p:sp>
      <p:sp>
        <p:nvSpPr>
          <p:cNvPr id="4" name="Прямоугольник 3"/>
          <p:cNvSpPr/>
          <p:nvPr/>
        </p:nvSpPr>
        <p:spPr>
          <a:xfrm>
            <a:off x="611561" y="1484313"/>
            <a:ext cx="8064128" cy="4310062"/>
          </a:xfrm>
          <a:prstGeom prst="rect">
            <a:avLst/>
          </a:prstGeom>
        </p:spPr>
        <p:txBody>
          <a:bodyPr wrap="square">
            <a:spAutoFit/>
          </a:bodyPr>
          <a:lstStyle/>
          <a:p>
            <a:pPr algn="just">
              <a:spcAft>
                <a:spcPts val="1200"/>
              </a:spcAft>
              <a:defRPr/>
            </a:pPr>
            <a:r>
              <a:rPr lang="ru-RU" sz="1600" dirty="0">
                <a:latin typeface="Times New Roman" pitchFamily="18" charset="0"/>
                <a:cs typeface="Times New Roman" pitchFamily="18" charset="0"/>
              </a:rPr>
              <a:t>Обзор стимулирует государственные органы придерживаться определенного порядка при применении взысканий:</a:t>
            </a:r>
          </a:p>
          <a:p>
            <a:pPr algn="just">
              <a:spcAft>
                <a:spcPts val="1200"/>
              </a:spcAft>
              <a:defRPr/>
            </a:pPr>
            <a:r>
              <a:rPr lang="ru-RU" sz="1600" dirty="0">
                <a:solidFill>
                  <a:schemeClr val="accent2">
                    <a:lumMod val="75000"/>
                  </a:schemeClr>
                </a:solidFill>
                <a:latin typeface="Times New Roman" pitchFamily="18" charset="0"/>
                <a:cs typeface="Times New Roman" pitchFamily="18" charset="0"/>
              </a:rPr>
              <a:t>ШАГ 1. </a:t>
            </a:r>
            <a:r>
              <a:rPr lang="ru-RU" sz="1600" dirty="0">
                <a:latin typeface="Times New Roman" pitchFamily="18" charset="0"/>
                <a:cs typeface="Times New Roman" pitchFamily="18" charset="0"/>
              </a:rPr>
              <a:t>Определить, относится ли рассматриваемый случай к тому типу ситуаций, которые не являются коррупционными проступками и при возникновении которых </a:t>
            </a:r>
            <a:r>
              <a:rPr lang="ru-RU" sz="1600" b="1" dirty="0">
                <a:latin typeface="Times New Roman" pitchFamily="18" charset="0"/>
                <a:cs typeface="Times New Roman" pitchFamily="18" charset="0"/>
              </a:rPr>
              <a:t>взыскания за коррупционные правонарушения применяться не должны</a:t>
            </a:r>
            <a:r>
              <a:rPr lang="ru-RU" sz="1600" dirty="0">
                <a:latin typeface="Times New Roman" pitchFamily="18" charset="0"/>
                <a:cs typeface="Times New Roman" pitchFamily="18" charset="0"/>
              </a:rPr>
              <a:t>.</a:t>
            </a:r>
          </a:p>
          <a:p>
            <a:pPr algn="just">
              <a:spcAft>
                <a:spcPts val="1200"/>
              </a:spcAft>
              <a:defRPr/>
            </a:pPr>
            <a:r>
              <a:rPr lang="ru-RU" sz="1600" dirty="0">
                <a:solidFill>
                  <a:schemeClr val="accent2">
                    <a:lumMod val="75000"/>
                  </a:schemeClr>
                </a:solidFill>
                <a:latin typeface="Times New Roman" pitchFamily="18" charset="0"/>
                <a:cs typeface="Times New Roman" pitchFamily="18" charset="0"/>
              </a:rPr>
              <a:t>ШАГ 2.</a:t>
            </a:r>
            <a:r>
              <a:rPr lang="ru-RU" sz="1600" dirty="0">
                <a:latin typeface="Times New Roman" pitchFamily="18" charset="0"/>
                <a:cs typeface="Times New Roman" pitchFamily="18" charset="0"/>
              </a:rPr>
              <a:t> Если в рассматриваемом случае есть признаки коррупционного проступка, определить к какому </a:t>
            </a:r>
            <a:r>
              <a:rPr lang="ru-RU" sz="1600" b="1" dirty="0">
                <a:latin typeface="Times New Roman" pitchFamily="18" charset="0"/>
                <a:cs typeface="Times New Roman" pitchFamily="18" charset="0"/>
              </a:rPr>
              <a:t>типу коррупционных проступков</a:t>
            </a:r>
            <a:r>
              <a:rPr lang="ru-RU" sz="1600" dirty="0">
                <a:latin typeface="Times New Roman" pitchFamily="18" charset="0"/>
                <a:cs typeface="Times New Roman" pitchFamily="18" charset="0"/>
              </a:rPr>
              <a:t> относится допущенное гражданским служащим правонарушение: несущественный проступок, малозначительный проступок, значительный проступок.</a:t>
            </a:r>
          </a:p>
          <a:p>
            <a:pPr algn="just">
              <a:spcAft>
                <a:spcPts val="1200"/>
              </a:spcAft>
              <a:defRPr/>
            </a:pPr>
            <a:r>
              <a:rPr lang="ru-RU" sz="1600" dirty="0">
                <a:latin typeface="Times New Roman" pitchFamily="18" charset="0"/>
                <a:cs typeface="Times New Roman" pitchFamily="18" charset="0"/>
              </a:rPr>
              <a:t>При этом каждому типу проступка соответствует «базовое» взыскание.</a:t>
            </a:r>
          </a:p>
          <a:p>
            <a:pPr algn="just">
              <a:spcAft>
                <a:spcPts val="1200"/>
              </a:spcAft>
              <a:defRPr/>
            </a:pPr>
            <a:r>
              <a:rPr lang="ru-RU" sz="1600" dirty="0">
                <a:solidFill>
                  <a:schemeClr val="accent2">
                    <a:lumMod val="75000"/>
                  </a:schemeClr>
                </a:solidFill>
                <a:latin typeface="Times New Roman" pitchFamily="18" charset="0"/>
                <a:cs typeface="Times New Roman" pitchFamily="18" charset="0"/>
              </a:rPr>
              <a:t>ШАГ 3.</a:t>
            </a:r>
            <a:r>
              <a:rPr lang="ru-RU" sz="1600" dirty="0">
                <a:latin typeface="Times New Roman" pitchFamily="18" charset="0"/>
                <a:cs typeface="Times New Roman" pitchFamily="18" charset="0"/>
              </a:rPr>
              <a:t> Определить имеются ли в рассматриваемой ситуации </a:t>
            </a:r>
            <a:r>
              <a:rPr lang="ru-RU" sz="1600" b="1" dirty="0">
                <a:latin typeface="Times New Roman" pitchFamily="18" charset="0"/>
                <a:cs typeface="Times New Roman" pitchFamily="18" charset="0"/>
              </a:rPr>
              <a:t>смягчающие и (или) отягчающие факторы</a:t>
            </a:r>
            <a:r>
              <a:rPr lang="ru-RU" sz="1600" dirty="0">
                <a:latin typeface="Times New Roman" pitchFamily="18" charset="0"/>
                <a:cs typeface="Times New Roman" pitchFamily="18" charset="0"/>
              </a:rPr>
              <a:t>.</a:t>
            </a:r>
          </a:p>
          <a:p>
            <a:pPr algn="just">
              <a:spcAft>
                <a:spcPts val="1200"/>
              </a:spcAft>
              <a:defRPr/>
            </a:pPr>
            <a:r>
              <a:rPr lang="ru-RU" sz="1600" dirty="0">
                <a:solidFill>
                  <a:schemeClr val="accent2">
                    <a:lumMod val="75000"/>
                  </a:schemeClr>
                </a:solidFill>
                <a:latin typeface="Times New Roman" pitchFamily="18" charset="0"/>
                <a:cs typeface="Times New Roman" pitchFamily="18" charset="0"/>
              </a:rPr>
              <a:t>ШАГ 4. </a:t>
            </a:r>
            <a:r>
              <a:rPr lang="ru-RU" sz="1600" dirty="0">
                <a:latin typeface="Times New Roman" pitchFamily="18" charset="0"/>
                <a:cs typeface="Times New Roman" pitchFamily="18" charset="0"/>
              </a:rPr>
              <a:t>Определить </a:t>
            </a:r>
            <a:r>
              <a:rPr lang="ru-RU" sz="1600" b="1" dirty="0">
                <a:latin typeface="Times New Roman" pitchFamily="18" charset="0"/>
                <a:cs typeface="Times New Roman" pitchFamily="18" charset="0"/>
              </a:rPr>
              <a:t>итоговое взыскание</a:t>
            </a:r>
            <a:r>
              <a:rPr lang="ru-RU" sz="1600" dirty="0">
                <a:latin typeface="Times New Roman" pitchFamily="18" charset="0"/>
                <a:cs typeface="Times New Roman" pitchFamily="18" charset="0"/>
              </a:rPr>
              <a:t> с учетом типа коррупционного проступка и наличия смягчающих/отягчающих факторов.</a:t>
            </a:r>
          </a:p>
        </p:txBody>
      </p:sp>
    </p:spTree>
  </p:cSld>
  <p:clrMapOvr>
    <a:masterClrMapping/>
  </p:clrMapOvr>
  <p:transition spd="med">
    <p:comb/>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idx="4294967295"/>
          </p:nvPr>
        </p:nvSpPr>
        <p:spPr>
          <a:xfrm>
            <a:off x="900113" y="188913"/>
            <a:ext cx="7715250" cy="884237"/>
          </a:xfrm>
        </p:spPr>
        <p:txBody>
          <a:bodyPr/>
          <a:lstStyle/>
          <a:p>
            <a:pPr algn="ctr" eaLnBrk="1" hangingPunct="1"/>
            <a:r>
              <a:rPr lang="ru-RU" altLang="ru-RU" sz="3300" smtClean="0"/>
              <a:t/>
            </a:r>
            <a:br>
              <a:rPr lang="ru-RU" altLang="ru-RU" sz="3300" smtClean="0"/>
            </a:br>
            <a:r>
              <a:rPr lang="ru-RU" altLang="ru-RU" sz="2500" b="1" smtClean="0">
                <a:solidFill>
                  <a:srgbClr val="009900"/>
                </a:solidFill>
              </a:rPr>
              <a:t>Не образует коррупционного проступка и не влечет применения взысканий:</a:t>
            </a:r>
            <a:br>
              <a:rPr lang="ru-RU" altLang="ru-RU" sz="2500" b="1" smtClean="0">
                <a:solidFill>
                  <a:srgbClr val="009900"/>
                </a:solidFill>
              </a:rPr>
            </a:br>
            <a:endParaRPr lang="ru-RU" altLang="ru-RU" sz="2500" b="1" smtClean="0">
              <a:solidFill>
                <a:srgbClr val="009900"/>
              </a:solidFill>
            </a:endParaRPr>
          </a:p>
        </p:txBody>
      </p:sp>
      <p:sp>
        <p:nvSpPr>
          <p:cNvPr id="60419" name="Rectangle 3"/>
          <p:cNvSpPr>
            <a:spLocks noGrp="1" noChangeArrowheads="1"/>
          </p:cNvSpPr>
          <p:nvPr>
            <p:ph type="body" idx="4294967295"/>
          </p:nvPr>
        </p:nvSpPr>
        <p:spPr>
          <a:xfrm>
            <a:off x="395288" y="1557338"/>
            <a:ext cx="8351837" cy="5040312"/>
          </a:xfrm>
        </p:spPr>
        <p:txBody>
          <a:bodyPr/>
          <a:lstStyle/>
          <a:p>
            <a:pPr eaLnBrk="1" hangingPunct="1"/>
            <a:endParaRPr lang="ru-RU" altLang="ru-RU" smtClean="0"/>
          </a:p>
          <a:p>
            <a:pPr eaLnBrk="1" hangingPunct="1"/>
            <a:endParaRPr lang="ru-RU" altLang="ru-RU" sz="2400" smtClean="0">
              <a:latin typeface="Times New Roman" panose="02020603050405020304" pitchFamily="18" charset="0"/>
            </a:endParaRPr>
          </a:p>
          <a:p>
            <a:pPr eaLnBrk="1" hangingPunct="1"/>
            <a:endParaRPr lang="ru-RU" altLang="ru-RU" sz="2400" smtClean="0">
              <a:latin typeface="Times New Roman" panose="02020603050405020304" pitchFamily="18" charset="0"/>
            </a:endParaRPr>
          </a:p>
        </p:txBody>
      </p:sp>
      <p:sp>
        <p:nvSpPr>
          <p:cNvPr id="60420" name="Прямоугольник 2"/>
          <p:cNvSpPr>
            <a:spLocks noChangeArrowheads="1"/>
          </p:cNvSpPr>
          <p:nvPr/>
        </p:nvSpPr>
        <p:spPr bwMode="auto">
          <a:xfrm>
            <a:off x="395288" y="1412875"/>
            <a:ext cx="8748712" cy="548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3400" indent="-533400"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spcBef>
                <a:spcPct val="20000"/>
              </a:spcBef>
              <a:buClr>
                <a:schemeClr val="folHlink"/>
              </a:buClr>
              <a:buSzPct val="90000"/>
              <a:buFont typeface="Wingdings" panose="05000000000000000000" pitchFamily="2" charset="2"/>
              <a:buChar char="n"/>
            </a:pPr>
            <a:r>
              <a:rPr lang="ru-RU" altLang="ru-RU" sz="1300" u="sng">
                <a:latin typeface="Times New Roman" panose="02020603050405020304" pitchFamily="18" charset="0"/>
              </a:rPr>
              <a:t>ненадлежащее соблюдение запрета, исполнение обязанности вследствие непреодолимой силы</a:t>
            </a:r>
            <a:r>
              <a:rPr lang="ru-RU" altLang="ru-RU" sz="1300">
                <a:latin typeface="Times New Roman" panose="02020603050405020304" pitchFamily="18" charset="0"/>
              </a:rPr>
              <a:t>, то есть чрезвычайных и непредотвратимых при данных условиях обстоятельств (пожар, наводнение, военные действия и т.д.), которые объективно препятствуют представлению сведений о доходах, расходах, об имуществе и обязательствах имущественного характера в установленный законодательством срок или получению документов, необходимых для достоверного и полного отражения данных сведений, соблюдению иного запрета или обязанности;</a:t>
            </a:r>
          </a:p>
          <a:p>
            <a:pPr eaLnBrk="1" hangingPunct="1">
              <a:spcBef>
                <a:spcPct val="20000"/>
              </a:spcBef>
              <a:buClr>
                <a:schemeClr val="folHlink"/>
              </a:buClr>
              <a:buSzPct val="90000"/>
              <a:buFont typeface="Wingdings" panose="05000000000000000000" pitchFamily="2" charset="2"/>
              <a:buChar char="n"/>
            </a:pPr>
            <a:r>
              <a:rPr lang="ru-RU" altLang="ru-RU" sz="1300" u="sng">
                <a:latin typeface="Times New Roman" panose="02020603050405020304" pitchFamily="18" charset="0"/>
              </a:rPr>
              <a:t>ошибочное (неточное) указание сведений в справке о доходах, расходах, об имуществе и обязательствах имущественного характера вследствие ошибок и неточностей, допущенных государственным органом или иной организацией в выданных служащему документах</a:t>
            </a:r>
            <a:r>
              <a:rPr lang="ru-RU" altLang="ru-RU" sz="1300">
                <a:latin typeface="Times New Roman" panose="02020603050405020304" pitchFamily="18" charset="0"/>
              </a:rPr>
              <a:t> (выписках), на основании которых им заполнялась Справка (ошибка в справке 2-НДФЛ, выписке по счету, выданной кредитной организацией и т.п.), а также иных причин, когда неточность в представленных сведениях возникла по причинам, независящим от служащего;</a:t>
            </a:r>
          </a:p>
          <a:p>
            <a:pPr eaLnBrk="1" hangingPunct="1">
              <a:spcBef>
                <a:spcPct val="20000"/>
              </a:spcBef>
              <a:buClr>
                <a:schemeClr val="folHlink"/>
              </a:buClr>
              <a:buSzPct val="90000"/>
              <a:buFont typeface="Wingdings" panose="05000000000000000000" pitchFamily="2" charset="2"/>
              <a:buChar char="n"/>
            </a:pPr>
            <a:r>
              <a:rPr lang="ru-RU" altLang="ru-RU" sz="1300" u="sng">
                <a:latin typeface="Times New Roman" panose="02020603050405020304" pitchFamily="18" charset="0"/>
              </a:rPr>
              <a:t>заполнение служащим Справки в ином, не общепринятом, орфографическом порядке</a:t>
            </a:r>
            <a:r>
              <a:rPr lang="ru-RU" altLang="ru-RU" sz="1300">
                <a:latin typeface="Times New Roman" panose="02020603050405020304" pitchFamily="18" charset="0"/>
              </a:rPr>
              <a:t>, при котором сохраняется смысловое содержание данных в Справке, либо когда заполнены разделы, графы Справки, не подлежащие заполнению. Например: некорректное указание почтового адреса (вместо правильного написания «проспект Строителей» или «пр-т Строителей» указывается «пр. Строителей», вместо правильного написания «г.Волгоград» указывается «Волгоград» и т.д.);</a:t>
            </a:r>
          </a:p>
          <a:p>
            <a:pPr eaLnBrk="1" hangingPunct="1">
              <a:spcBef>
                <a:spcPct val="20000"/>
              </a:spcBef>
              <a:buClr>
                <a:schemeClr val="folHlink"/>
              </a:buClr>
              <a:buSzPct val="90000"/>
              <a:buFont typeface="Wingdings" panose="05000000000000000000" pitchFamily="2" charset="2"/>
              <a:buChar char="n"/>
            </a:pPr>
            <a:r>
              <a:rPr lang="ru-RU" altLang="ru-RU" sz="1300" u="sng">
                <a:latin typeface="Times New Roman" panose="02020603050405020304" pitchFamily="18" charset="0"/>
              </a:rPr>
              <a:t>некорректное указание наименования, адреса кредитной организации</a:t>
            </a:r>
            <a:r>
              <a:rPr lang="ru-RU" altLang="ru-RU" sz="1300">
                <a:latin typeface="Times New Roman" panose="02020603050405020304" pitchFamily="18" charset="0"/>
              </a:rPr>
              <a:t>, с учетом правильного предоставления иной информации по соответствующему разделу Справки (к примеру, указан не юридический адрес банка, а фактический адрес его филиала, в котором открыт счет, неправильно указана организационно-правовая форма кредитной организации - вместо ПАО «ВТБ 24» указано ВТБ 24, ВТБ и т.п.);</a:t>
            </a:r>
          </a:p>
          <a:p>
            <a:pPr eaLnBrk="1" hangingPunct="1">
              <a:spcBef>
                <a:spcPct val="20000"/>
              </a:spcBef>
              <a:buClr>
                <a:schemeClr val="folHlink"/>
              </a:buClr>
              <a:buSzPct val="90000"/>
              <a:buFont typeface="Wingdings" panose="05000000000000000000" pitchFamily="2" charset="2"/>
              <a:buChar char="n"/>
            </a:pPr>
            <a:r>
              <a:rPr lang="ru-RU" altLang="ru-RU" sz="1300">
                <a:latin typeface="Times New Roman" panose="02020603050405020304" pitchFamily="18" charset="0"/>
              </a:rPr>
              <a:t>указание сведений о расходах, о сумме поступивших на счет денежных средств в отсутствии правовых оснований для представления данных сведений;</a:t>
            </a:r>
          </a:p>
          <a:p>
            <a:pPr eaLnBrk="1" hangingPunct="1">
              <a:spcBef>
                <a:spcPct val="20000"/>
              </a:spcBef>
              <a:buClr>
                <a:schemeClr val="folHlink"/>
              </a:buClr>
              <a:buSzPct val="90000"/>
              <a:buFont typeface="Wingdings" panose="05000000000000000000" pitchFamily="2" charset="2"/>
              <a:buChar char="n"/>
            </a:pPr>
            <a:r>
              <a:rPr lang="ru-RU" altLang="ru-RU" sz="1300">
                <a:latin typeface="Times New Roman" panose="02020603050405020304" pitchFamily="18" charset="0"/>
              </a:rPr>
              <a:t>указание срочных обязательств финансового характера на сумму менее 500 000 рублей и т.д.;</a:t>
            </a:r>
          </a:p>
          <a:p>
            <a:pPr eaLnBrk="1" hangingPunct="1">
              <a:spcBef>
                <a:spcPct val="20000"/>
              </a:spcBef>
              <a:buClr>
                <a:schemeClr val="folHlink"/>
              </a:buClr>
              <a:buSzPct val="90000"/>
              <a:buFont typeface="Wingdings" panose="05000000000000000000" pitchFamily="2" charset="2"/>
              <a:buChar char="n"/>
            </a:pPr>
            <a:r>
              <a:rPr lang="ru-RU" altLang="ru-RU" sz="1300">
                <a:latin typeface="Times New Roman" panose="02020603050405020304" pitchFamily="18" charset="0"/>
              </a:rPr>
              <a:t>представление служащим в установленный законодательством срок уточненных и достоверных сведений о доходах и имуществе, при условии, что служащий самостоятельно обнаружил в представленных им Справках не отраженные или не полностью отраженные сведения.</a:t>
            </a:r>
          </a:p>
        </p:txBody>
      </p:sp>
      <p:sp>
        <p:nvSpPr>
          <p:cNvPr id="5" name="Номер слайда 4"/>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862F14F5-76B5-4E7B-BF0A-F4D786694922}" type="slidenum">
              <a:rPr lang="ru-RU" altLang="ru-RU">
                <a:latin typeface="Arial" panose="020B0604020202020204" pitchFamily="34" charset="0"/>
              </a:rPr>
              <a:pPr eaLnBrk="1" hangingPunct="1"/>
              <a:t>57</a:t>
            </a:fld>
            <a:endParaRPr lang="ru-RU" altLang="ru-RU">
              <a:latin typeface="Arial" panose="020B0604020202020204" pitchFamily="34" charset="0"/>
            </a:endParaRPr>
          </a:p>
        </p:txBody>
      </p:sp>
    </p:spTree>
  </p:cSld>
  <p:clrMapOvr>
    <a:masterClrMapping/>
  </p:clrMapOvr>
  <p:transition spd="med">
    <p:comb/>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idx="4294967295"/>
          </p:nvPr>
        </p:nvSpPr>
        <p:spPr>
          <a:xfrm>
            <a:off x="900113" y="188913"/>
            <a:ext cx="7715250" cy="884237"/>
          </a:xfrm>
        </p:spPr>
        <p:txBody>
          <a:bodyPr/>
          <a:lstStyle/>
          <a:p>
            <a:pPr algn="ctr" eaLnBrk="1" hangingPunct="1"/>
            <a:r>
              <a:rPr lang="ru-RU" altLang="ru-RU" sz="3700" smtClean="0"/>
              <a:t/>
            </a:r>
            <a:br>
              <a:rPr lang="ru-RU" altLang="ru-RU" sz="3700" smtClean="0"/>
            </a:br>
            <a:r>
              <a:rPr lang="ru-RU" altLang="ru-RU" sz="2600" smtClean="0">
                <a:solidFill>
                  <a:srgbClr val="009900"/>
                </a:solidFill>
              </a:rPr>
              <a:t>При определении конкретного вида взыскания, которое подлежит применению, должны учитываться следующие критерии:</a:t>
            </a:r>
          </a:p>
        </p:txBody>
      </p:sp>
      <p:sp>
        <p:nvSpPr>
          <p:cNvPr id="61443" name="Rectangle 3"/>
          <p:cNvSpPr>
            <a:spLocks noGrp="1" noChangeArrowheads="1"/>
          </p:cNvSpPr>
          <p:nvPr>
            <p:ph type="body" idx="4294967295"/>
          </p:nvPr>
        </p:nvSpPr>
        <p:spPr>
          <a:xfrm>
            <a:off x="395288" y="1557338"/>
            <a:ext cx="8351837" cy="5040312"/>
          </a:xfrm>
        </p:spPr>
        <p:txBody>
          <a:bodyPr/>
          <a:lstStyle/>
          <a:p>
            <a:pPr eaLnBrk="1" hangingPunct="1"/>
            <a:endParaRPr lang="ru-RU" altLang="ru-RU" smtClean="0"/>
          </a:p>
          <a:p>
            <a:pPr eaLnBrk="1" hangingPunct="1"/>
            <a:endParaRPr lang="ru-RU" altLang="ru-RU" sz="2400" smtClean="0">
              <a:latin typeface="Times New Roman" panose="02020603050405020304" pitchFamily="18" charset="0"/>
            </a:endParaRPr>
          </a:p>
          <a:p>
            <a:pPr eaLnBrk="1" hangingPunct="1"/>
            <a:endParaRPr lang="ru-RU" altLang="ru-RU" sz="2400" smtClean="0">
              <a:latin typeface="Times New Roman" panose="02020603050405020304" pitchFamily="18" charset="0"/>
            </a:endParaRPr>
          </a:p>
        </p:txBody>
      </p:sp>
      <p:sp>
        <p:nvSpPr>
          <p:cNvPr id="61444" name="Прямоугольник 2"/>
          <p:cNvSpPr>
            <a:spLocks noChangeArrowheads="1"/>
          </p:cNvSpPr>
          <p:nvPr/>
        </p:nvSpPr>
        <p:spPr bwMode="auto">
          <a:xfrm>
            <a:off x="971550" y="2276475"/>
            <a:ext cx="7921625" cy="2406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3400" indent="-533400"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spcBef>
                <a:spcPct val="20000"/>
              </a:spcBef>
              <a:buClr>
                <a:schemeClr val="folHlink"/>
              </a:buClr>
              <a:buSzPct val="90000"/>
              <a:buFont typeface="Wingdings" panose="05000000000000000000" pitchFamily="2" charset="2"/>
              <a:buNone/>
            </a:pPr>
            <a:r>
              <a:rPr lang="ru-RU" altLang="ru-RU" sz="2000">
                <a:latin typeface="Arial" panose="020B0604020202020204" pitchFamily="34" charset="0"/>
              </a:rPr>
              <a:t>а)	характер и тяжесть совершенного нарушения;</a:t>
            </a:r>
          </a:p>
          <a:p>
            <a:pPr eaLnBrk="1" hangingPunct="1">
              <a:spcBef>
                <a:spcPct val="20000"/>
              </a:spcBef>
              <a:buClr>
                <a:schemeClr val="folHlink"/>
              </a:buClr>
              <a:buSzPct val="90000"/>
              <a:buFont typeface="Wingdings" panose="05000000000000000000" pitchFamily="2" charset="2"/>
              <a:buNone/>
            </a:pPr>
            <a:r>
              <a:rPr lang="ru-RU" altLang="ru-RU" sz="2000">
                <a:latin typeface="Arial" panose="020B0604020202020204" pitchFamily="34" charset="0"/>
              </a:rPr>
              <a:t>б)	обстоятельства, при которых совершено нарушение;</a:t>
            </a:r>
          </a:p>
          <a:p>
            <a:pPr eaLnBrk="1" hangingPunct="1">
              <a:spcBef>
                <a:spcPct val="20000"/>
              </a:spcBef>
              <a:buClr>
                <a:schemeClr val="folHlink"/>
              </a:buClr>
              <a:buSzPct val="90000"/>
              <a:buFont typeface="Wingdings" panose="05000000000000000000" pitchFamily="2" charset="2"/>
              <a:buNone/>
            </a:pPr>
            <a:r>
              <a:rPr lang="ru-RU" altLang="ru-RU" sz="2000">
                <a:latin typeface="Arial" panose="020B0604020202020204" pitchFamily="34" charset="0"/>
              </a:rPr>
              <a:t>в)	соблюдение служащим других запретов, исполнение других</a:t>
            </a:r>
            <a:br>
              <a:rPr lang="ru-RU" altLang="ru-RU" sz="2000">
                <a:latin typeface="Arial" panose="020B0604020202020204" pitchFamily="34" charset="0"/>
              </a:rPr>
            </a:br>
            <a:r>
              <a:rPr lang="ru-RU" altLang="ru-RU" sz="2000">
                <a:latin typeface="Arial" panose="020B0604020202020204" pitchFamily="34" charset="0"/>
              </a:rPr>
              <a:t>обязанностей, установленных в целях противодействия коррупции;</a:t>
            </a:r>
          </a:p>
          <a:p>
            <a:pPr eaLnBrk="1" hangingPunct="1">
              <a:spcBef>
                <a:spcPct val="20000"/>
              </a:spcBef>
              <a:buClr>
                <a:schemeClr val="folHlink"/>
              </a:buClr>
              <a:buSzPct val="90000"/>
              <a:buFont typeface="Wingdings" panose="05000000000000000000" pitchFamily="2" charset="2"/>
              <a:buNone/>
            </a:pPr>
            <a:r>
              <a:rPr lang="ru-RU" altLang="ru-RU" sz="2000">
                <a:latin typeface="Arial" panose="020B0604020202020204" pitchFamily="34" charset="0"/>
              </a:rPr>
              <a:t>г)	предшествующие результаты исполнения служащим своих</a:t>
            </a:r>
            <a:br>
              <a:rPr lang="ru-RU" altLang="ru-RU" sz="2000">
                <a:latin typeface="Arial" panose="020B0604020202020204" pitchFamily="34" charset="0"/>
              </a:rPr>
            </a:br>
            <a:r>
              <a:rPr lang="ru-RU" altLang="ru-RU" sz="2000">
                <a:latin typeface="Arial" panose="020B0604020202020204" pitchFamily="34" charset="0"/>
              </a:rPr>
              <a:t>должностных обязанностей.</a:t>
            </a:r>
          </a:p>
        </p:txBody>
      </p:sp>
      <p:sp>
        <p:nvSpPr>
          <p:cNvPr id="5" name="Номер слайда 4"/>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AB6699CC-723A-4C00-951C-839C263B0707}" type="slidenum">
              <a:rPr lang="ru-RU" altLang="ru-RU">
                <a:latin typeface="Arial" panose="020B0604020202020204" pitchFamily="34" charset="0"/>
              </a:rPr>
              <a:pPr eaLnBrk="1" hangingPunct="1"/>
              <a:t>58</a:t>
            </a:fld>
            <a:endParaRPr lang="ru-RU" altLang="ru-RU">
              <a:latin typeface="Arial" panose="020B0604020202020204" pitchFamily="34" charset="0"/>
            </a:endParaRPr>
          </a:p>
        </p:txBody>
      </p:sp>
    </p:spTree>
  </p:cSld>
  <p:clrMapOvr>
    <a:masterClrMapping/>
  </p:clrMapOvr>
  <p:transition spd="med">
    <p:comb/>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idx="4294967295"/>
          </p:nvPr>
        </p:nvSpPr>
        <p:spPr>
          <a:xfrm>
            <a:off x="900113" y="188913"/>
            <a:ext cx="7715250" cy="884237"/>
          </a:xfrm>
        </p:spPr>
        <p:txBody>
          <a:bodyPr/>
          <a:lstStyle/>
          <a:p>
            <a:pPr algn="ctr" eaLnBrk="1" hangingPunct="1"/>
            <a:r>
              <a:rPr lang="ru-RU" altLang="ru-RU" sz="1900" smtClean="0">
                <a:solidFill>
                  <a:srgbClr val="009900"/>
                </a:solidFill>
              </a:rPr>
              <a:t>При определении взыскания следует учитывать </a:t>
            </a:r>
            <a:r>
              <a:rPr lang="ru-RU" altLang="ru-RU" sz="2100" b="1" smtClean="0">
                <a:solidFill>
                  <a:srgbClr val="009900"/>
                </a:solidFill>
              </a:rPr>
              <a:t>отягчающие</a:t>
            </a:r>
            <a:r>
              <a:rPr lang="ru-RU" altLang="ru-RU" sz="1900" smtClean="0">
                <a:solidFill>
                  <a:srgbClr val="009900"/>
                </a:solidFill>
              </a:rPr>
              <a:t> и </a:t>
            </a:r>
            <a:r>
              <a:rPr lang="ru-RU" altLang="ru-RU" sz="2100" b="1" smtClean="0">
                <a:solidFill>
                  <a:srgbClr val="009900"/>
                </a:solidFill>
              </a:rPr>
              <a:t>смягчающие</a:t>
            </a:r>
            <a:r>
              <a:rPr lang="ru-RU" altLang="ru-RU" sz="1900" smtClean="0">
                <a:solidFill>
                  <a:srgbClr val="009900"/>
                </a:solidFill>
              </a:rPr>
              <a:t> обстоятельства совершения соответствующего нарушения требований законодательства о противодействии коррупции</a:t>
            </a:r>
          </a:p>
        </p:txBody>
      </p:sp>
      <p:sp>
        <p:nvSpPr>
          <p:cNvPr id="62467" name="Rectangle 3"/>
          <p:cNvSpPr>
            <a:spLocks noGrp="1" noChangeArrowheads="1"/>
          </p:cNvSpPr>
          <p:nvPr>
            <p:ph type="body" idx="4294967295"/>
          </p:nvPr>
        </p:nvSpPr>
        <p:spPr>
          <a:xfrm>
            <a:off x="395288" y="1557338"/>
            <a:ext cx="8569325" cy="5040312"/>
          </a:xfrm>
        </p:spPr>
        <p:txBody>
          <a:bodyPr/>
          <a:lstStyle/>
          <a:p>
            <a:pPr eaLnBrk="1" hangingPunct="1"/>
            <a:endParaRPr lang="ru-RU" altLang="ru-RU" smtClean="0"/>
          </a:p>
          <a:p>
            <a:pPr eaLnBrk="1" hangingPunct="1"/>
            <a:endParaRPr lang="ru-RU" altLang="ru-RU" sz="2400" smtClean="0">
              <a:latin typeface="Times New Roman" panose="02020603050405020304" pitchFamily="18" charset="0"/>
            </a:endParaRPr>
          </a:p>
          <a:p>
            <a:pPr eaLnBrk="1" hangingPunct="1"/>
            <a:endParaRPr lang="ru-RU" altLang="ru-RU" sz="2400" smtClean="0">
              <a:latin typeface="Times New Roman" panose="02020603050405020304" pitchFamily="18" charset="0"/>
            </a:endParaRPr>
          </a:p>
        </p:txBody>
      </p:sp>
      <p:sp>
        <p:nvSpPr>
          <p:cNvPr id="62468" name="Прямоугольник 2"/>
          <p:cNvSpPr>
            <a:spLocks noChangeArrowheads="1"/>
          </p:cNvSpPr>
          <p:nvPr/>
        </p:nvSpPr>
        <p:spPr bwMode="auto">
          <a:xfrm>
            <a:off x="684213" y="1557338"/>
            <a:ext cx="8459787" cy="498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3400" indent="-533400"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spcBef>
                <a:spcPct val="20000"/>
              </a:spcBef>
              <a:buClr>
                <a:schemeClr val="folHlink"/>
              </a:buClr>
              <a:buSzPct val="90000"/>
              <a:buFont typeface="Wingdings" panose="05000000000000000000" pitchFamily="2" charset="2"/>
              <a:buNone/>
            </a:pPr>
            <a:r>
              <a:rPr lang="ru-RU" altLang="ru-RU" sz="1400" u="sng">
                <a:latin typeface="Arial" panose="020B0604020202020204" pitchFamily="34" charset="0"/>
              </a:rPr>
              <a:t>В качестве </a:t>
            </a:r>
            <a:r>
              <a:rPr lang="ru-RU" altLang="ru-RU" sz="1400" b="1" u="sng">
                <a:latin typeface="Arial" panose="020B0604020202020204" pitchFamily="34" charset="0"/>
              </a:rPr>
              <a:t>отягчающих обстоятельств</a:t>
            </a:r>
            <a:r>
              <a:rPr lang="ru-RU" altLang="ru-RU" sz="1400" u="sng">
                <a:latin typeface="Arial" panose="020B0604020202020204" pitchFamily="34" charset="0"/>
              </a:rPr>
              <a:t> могут рассматриваться:</a:t>
            </a:r>
          </a:p>
          <a:p>
            <a:pPr eaLnBrk="1" hangingPunct="1">
              <a:spcBef>
                <a:spcPct val="20000"/>
              </a:spcBef>
              <a:buClr>
                <a:schemeClr val="folHlink"/>
              </a:buClr>
              <a:buSzPct val="90000"/>
              <a:buFont typeface="Wingdings" panose="05000000000000000000" pitchFamily="2" charset="2"/>
              <a:buNone/>
            </a:pPr>
            <a:r>
              <a:rPr lang="ru-RU" altLang="ru-RU" sz="1400">
                <a:latin typeface="Arial" panose="020B0604020202020204" pitchFamily="34" charset="0"/>
              </a:rPr>
              <a:t>а)	представление в ходе проверки недостоверных и противоречивых объяснений, совершение иных действий,</a:t>
            </a:r>
            <a:br>
              <a:rPr lang="ru-RU" altLang="ru-RU" sz="1400">
                <a:latin typeface="Arial" panose="020B0604020202020204" pitchFamily="34" charset="0"/>
              </a:rPr>
            </a:br>
            <a:r>
              <a:rPr lang="ru-RU" altLang="ru-RU" sz="1400">
                <a:latin typeface="Arial" panose="020B0604020202020204" pitchFamily="34" charset="0"/>
              </a:rPr>
              <a:t>направленных на затруднение хода проверки;</a:t>
            </a:r>
          </a:p>
          <a:p>
            <a:pPr eaLnBrk="1" hangingPunct="1">
              <a:spcBef>
                <a:spcPct val="20000"/>
              </a:spcBef>
              <a:buClr>
                <a:schemeClr val="folHlink"/>
              </a:buClr>
              <a:buSzPct val="90000"/>
              <a:buFont typeface="Wingdings" panose="05000000000000000000" pitchFamily="2" charset="2"/>
              <a:buNone/>
            </a:pPr>
            <a:r>
              <a:rPr lang="ru-RU" altLang="ru-RU" sz="1400">
                <a:latin typeface="Arial" panose="020B0604020202020204" pitchFamily="34" charset="0"/>
              </a:rPr>
              <a:t>б)	одновременное нарушение двух и более требований законодательства о противодействии коррупции;</a:t>
            </a:r>
          </a:p>
          <a:p>
            <a:pPr eaLnBrk="1" hangingPunct="1">
              <a:spcBef>
                <a:spcPct val="20000"/>
              </a:spcBef>
              <a:buClr>
                <a:schemeClr val="folHlink"/>
              </a:buClr>
              <a:buSzPct val="90000"/>
              <a:buFont typeface="Wingdings" panose="05000000000000000000" pitchFamily="2" charset="2"/>
              <a:buNone/>
            </a:pPr>
            <a:r>
              <a:rPr lang="ru-RU" altLang="ru-RU" sz="1400">
                <a:latin typeface="Arial" panose="020B0604020202020204" pitchFamily="34" charset="0"/>
              </a:rPr>
              <a:t>в)	наличие неснятого дисциплинарного взыскания;</a:t>
            </a:r>
          </a:p>
          <a:p>
            <a:pPr eaLnBrk="1" hangingPunct="1">
              <a:spcBef>
                <a:spcPct val="20000"/>
              </a:spcBef>
              <a:buClr>
                <a:schemeClr val="folHlink"/>
              </a:buClr>
              <a:buSzPct val="90000"/>
              <a:buFont typeface="Wingdings" panose="05000000000000000000" pitchFamily="2" charset="2"/>
              <a:buNone/>
            </a:pPr>
            <a:r>
              <a:rPr lang="ru-RU" altLang="ru-RU" sz="1400">
                <a:latin typeface="Arial" panose="020B0604020202020204" pitchFamily="34" charset="0"/>
              </a:rPr>
              <a:t>г)	нарушение требований законодательства о противодействии коррупции в рамках предыдущих декларационных кампаний.</a:t>
            </a:r>
          </a:p>
          <a:p>
            <a:pPr eaLnBrk="1" hangingPunct="1">
              <a:spcBef>
                <a:spcPct val="20000"/>
              </a:spcBef>
              <a:buClr>
                <a:schemeClr val="folHlink"/>
              </a:buClr>
              <a:buSzPct val="90000"/>
              <a:buFont typeface="Wingdings" panose="05000000000000000000" pitchFamily="2" charset="2"/>
              <a:buNone/>
            </a:pPr>
            <a:r>
              <a:rPr lang="ru-RU" altLang="ru-RU" sz="1400" u="sng">
                <a:latin typeface="Arial" panose="020B0604020202020204" pitchFamily="34" charset="0"/>
              </a:rPr>
              <a:t>В качестве </a:t>
            </a:r>
            <a:r>
              <a:rPr lang="ru-RU" altLang="ru-RU" sz="1400" b="1" u="sng">
                <a:latin typeface="Arial" panose="020B0604020202020204" pitchFamily="34" charset="0"/>
              </a:rPr>
              <a:t>смягчающих обстоятельств</a:t>
            </a:r>
            <a:r>
              <a:rPr lang="ru-RU" altLang="ru-RU" sz="1400" u="sng">
                <a:latin typeface="Arial" panose="020B0604020202020204" pitchFamily="34" charset="0"/>
              </a:rPr>
              <a:t> могут рассматриваться:</a:t>
            </a:r>
          </a:p>
          <a:p>
            <a:pPr eaLnBrk="1" hangingPunct="1">
              <a:spcBef>
                <a:spcPct val="20000"/>
              </a:spcBef>
              <a:buClr>
                <a:schemeClr val="folHlink"/>
              </a:buClr>
              <a:buSzPct val="90000"/>
              <a:buFont typeface="Wingdings" panose="05000000000000000000" pitchFamily="2" charset="2"/>
              <a:buNone/>
            </a:pPr>
            <a:r>
              <a:rPr lang="ru-RU" altLang="ru-RU" sz="1400">
                <a:latin typeface="Arial" panose="020B0604020202020204" pitchFamily="34" charset="0"/>
              </a:rPr>
              <a:t>а)	совершение служащим нарушения требований законодательства о противодействии коррупции впервые;</a:t>
            </a:r>
          </a:p>
          <a:p>
            <a:pPr eaLnBrk="1" hangingPunct="1">
              <a:spcBef>
                <a:spcPct val="20000"/>
              </a:spcBef>
              <a:buClr>
                <a:schemeClr val="folHlink"/>
              </a:buClr>
              <a:buSzPct val="90000"/>
              <a:buFont typeface="Wingdings" panose="05000000000000000000" pitchFamily="2" charset="2"/>
              <a:buNone/>
            </a:pPr>
            <a:r>
              <a:rPr lang="ru-RU" altLang="ru-RU" sz="1400">
                <a:latin typeface="Arial" panose="020B0604020202020204" pitchFamily="34" charset="0"/>
              </a:rPr>
              <a:t>б)	безукоризненное соблюдение служащим в отчетном периоде других запретов, исполнение обязанностей, установленных в целях противодействия коррупции;</a:t>
            </a:r>
          </a:p>
          <a:p>
            <a:pPr eaLnBrk="1" hangingPunct="1">
              <a:spcBef>
                <a:spcPct val="20000"/>
              </a:spcBef>
              <a:buClr>
                <a:schemeClr val="folHlink"/>
              </a:buClr>
              <a:buSzPct val="90000"/>
              <a:buFont typeface="Wingdings" panose="05000000000000000000" pitchFamily="2" charset="2"/>
              <a:buNone/>
            </a:pPr>
            <a:r>
              <a:rPr lang="ru-RU" altLang="ru-RU" sz="1400">
                <a:latin typeface="Arial" panose="020B0604020202020204" pitchFamily="34" charset="0"/>
              </a:rPr>
              <a:t>в)	эффективное выполнение особо важных и сложных заданий;</a:t>
            </a:r>
          </a:p>
          <a:p>
            <a:pPr eaLnBrk="1" hangingPunct="1">
              <a:spcBef>
                <a:spcPct val="20000"/>
              </a:spcBef>
              <a:buClr>
                <a:schemeClr val="folHlink"/>
              </a:buClr>
              <a:buSzPct val="90000"/>
              <a:buFont typeface="Wingdings" panose="05000000000000000000" pitchFamily="2" charset="2"/>
              <a:buNone/>
            </a:pPr>
            <a:r>
              <a:rPr lang="ru-RU" altLang="ru-RU" sz="1400">
                <a:latin typeface="Arial" panose="020B0604020202020204" pitchFamily="34" charset="0"/>
              </a:rPr>
              <a:t>г)	наличие поощрений в отчетном периоде (государственные и ведомственные награды, почетные грамоты, благодарности и т.п.);</a:t>
            </a:r>
          </a:p>
          <a:p>
            <a:pPr eaLnBrk="1" hangingPunct="1">
              <a:spcBef>
                <a:spcPct val="20000"/>
              </a:spcBef>
              <a:buClr>
                <a:schemeClr val="folHlink"/>
              </a:buClr>
              <a:buSzPct val="90000"/>
              <a:buFont typeface="Wingdings" panose="05000000000000000000" pitchFamily="2" charset="2"/>
              <a:buNone/>
            </a:pPr>
            <a:r>
              <a:rPr lang="ru-RU" altLang="ru-RU" sz="1400">
                <a:latin typeface="Arial" panose="020B0604020202020204" pitchFamily="34" charset="0"/>
              </a:rPr>
              <a:t>д)	добровольное сообщение о совершенном нарушении требований законодательства о противодействии коррупции в подразделение по профилактике коррупционных и иных правонарушений до начала проверки, предусмотренной Указом Президента Российской Федерации от 21 сентября 2009 г. № 1065.</a:t>
            </a:r>
          </a:p>
        </p:txBody>
      </p:sp>
      <p:sp>
        <p:nvSpPr>
          <p:cNvPr id="5" name="Номер слайда 4"/>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DB2C8AFE-D67F-408F-B742-CDD577EFE48D}" type="slidenum">
              <a:rPr lang="ru-RU" altLang="ru-RU">
                <a:latin typeface="Arial" panose="020B0604020202020204" pitchFamily="34" charset="0"/>
              </a:rPr>
              <a:pPr eaLnBrk="1" hangingPunct="1"/>
              <a:t>59</a:t>
            </a:fld>
            <a:endParaRPr lang="ru-RU" altLang="ru-RU">
              <a:latin typeface="Arial" panose="020B0604020202020204" pitchFamily="34" charset="0"/>
            </a:endParaRPr>
          </a:p>
        </p:txBody>
      </p:sp>
    </p:spTree>
  </p:cSld>
  <p:clrMapOvr>
    <a:masterClrMapping/>
  </p:clrMapOvr>
  <p:transition spd="med">
    <p:comb/>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4294967295"/>
          </p:nvPr>
        </p:nvSpPr>
        <p:spPr>
          <a:xfrm>
            <a:off x="971550" y="1700213"/>
            <a:ext cx="7658100" cy="4114800"/>
          </a:xfrm>
          <a:noFill/>
        </p:spPr>
        <p:txBody>
          <a:bodyPr/>
          <a:lstStyle/>
          <a:p>
            <a:pPr algn="just" eaLnBrk="1" hangingPunct="1">
              <a:buFont typeface="Wingdings" panose="05000000000000000000" pitchFamily="2" charset="2"/>
              <a:buNone/>
            </a:pPr>
            <a:r>
              <a:rPr lang="ru-RU" altLang="ru-RU" sz="2400" dirty="0" smtClean="0"/>
              <a:t>   </a:t>
            </a:r>
            <a:r>
              <a:rPr lang="ru-RU" altLang="ru-RU" sz="2400" dirty="0" smtClean="0"/>
              <a:t> </a:t>
            </a:r>
            <a:r>
              <a:rPr lang="ru-RU" altLang="ru-RU" sz="2400" dirty="0" smtClean="0">
                <a:latin typeface="+mj-lt"/>
              </a:rPr>
              <a:t>Содержательная </a:t>
            </a:r>
            <a:r>
              <a:rPr lang="ru-RU" altLang="ru-RU" sz="2400" dirty="0" smtClean="0">
                <a:latin typeface="+mj-lt"/>
              </a:rPr>
              <a:t>природа коррупции состоит в использовании публичным лицом своего публичного  положения в частных интересах в ущерб общественно-значимым интересам в целях получения выгод имущественного и неимущественного характера.</a:t>
            </a:r>
          </a:p>
          <a:p>
            <a:pPr algn="just" eaLnBrk="1" hangingPunct="1">
              <a:buFont typeface="Wingdings" panose="05000000000000000000" pitchFamily="2" charset="2"/>
              <a:buNone/>
            </a:pPr>
            <a:r>
              <a:rPr lang="ru-RU" altLang="ru-RU" sz="2400" dirty="0" smtClean="0">
                <a:latin typeface="+mj-lt"/>
              </a:rPr>
              <a:t>   </a:t>
            </a:r>
          </a:p>
          <a:p>
            <a:pPr algn="just" eaLnBrk="1" hangingPunct="1">
              <a:buFont typeface="Wingdings" panose="05000000000000000000" pitchFamily="2" charset="2"/>
              <a:buNone/>
            </a:pPr>
            <a:r>
              <a:rPr lang="ru-RU" altLang="ru-RU" sz="2400" dirty="0" smtClean="0">
                <a:latin typeface="+mj-lt"/>
              </a:rPr>
              <a:t>    Правовыми формами коррупции как социального явления являются </a:t>
            </a:r>
            <a:r>
              <a:rPr lang="ru-RU" altLang="ru-RU" sz="2400" b="1" dirty="0" smtClean="0">
                <a:solidFill>
                  <a:schemeClr val="hlink"/>
                </a:solidFill>
                <a:latin typeface="+mj-lt"/>
              </a:rPr>
              <a:t>составы конкретных правонарушений</a:t>
            </a:r>
            <a:r>
              <a:rPr lang="ru-RU" altLang="ru-RU" sz="2400" dirty="0" smtClean="0">
                <a:latin typeface="+mj-lt"/>
              </a:rPr>
              <a:t>. </a:t>
            </a:r>
          </a:p>
        </p:txBody>
      </p:sp>
      <p:sp>
        <p:nvSpPr>
          <p:cNvPr id="3" name="Номер слайда 2"/>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D11B926E-F25D-4131-8B00-6B7F14918894}" type="slidenum">
              <a:rPr lang="ru-RU" altLang="ru-RU">
                <a:latin typeface="Arial" panose="020B0604020202020204" pitchFamily="34" charset="0"/>
              </a:rPr>
              <a:pPr eaLnBrk="1" hangingPunct="1"/>
              <a:t>6</a:t>
            </a:fld>
            <a:endParaRPr lang="ru-RU" altLang="ru-RU">
              <a:latin typeface="Arial" panose="020B0604020202020204" pitchFamily="34" charset="0"/>
            </a:endParaRPr>
          </a:p>
        </p:txBody>
      </p:sp>
    </p:spTree>
  </p:cSld>
  <p:clrMapOvr>
    <a:masterClrMapping/>
  </p:clrMapOvr>
  <p:transition spd="med">
    <p:comb/>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idx="4294967295"/>
          </p:nvPr>
        </p:nvSpPr>
        <p:spPr>
          <a:xfrm>
            <a:off x="900113" y="188913"/>
            <a:ext cx="7715250" cy="884237"/>
          </a:xfrm>
        </p:spPr>
        <p:txBody>
          <a:bodyPr/>
          <a:lstStyle/>
          <a:p>
            <a:pPr algn="ctr" eaLnBrk="1" hangingPunct="1"/>
            <a:r>
              <a:rPr lang="ru-RU" altLang="ru-RU" sz="1900" smtClean="0">
                <a:solidFill>
                  <a:srgbClr val="009900"/>
                </a:solidFill>
              </a:rPr>
              <a:t>При определении взыскания следует учитывать </a:t>
            </a:r>
            <a:r>
              <a:rPr lang="ru-RU" altLang="ru-RU" sz="2100" b="1" smtClean="0">
                <a:solidFill>
                  <a:srgbClr val="009900"/>
                </a:solidFill>
              </a:rPr>
              <a:t>отягчающие</a:t>
            </a:r>
            <a:r>
              <a:rPr lang="ru-RU" altLang="ru-RU" sz="1900" smtClean="0">
                <a:solidFill>
                  <a:srgbClr val="009900"/>
                </a:solidFill>
              </a:rPr>
              <a:t> и </a:t>
            </a:r>
            <a:r>
              <a:rPr lang="ru-RU" altLang="ru-RU" sz="1900" b="1" i="1" smtClean="0">
                <a:solidFill>
                  <a:srgbClr val="009900"/>
                </a:solidFill>
              </a:rPr>
              <a:t>смягчающие</a:t>
            </a:r>
            <a:r>
              <a:rPr lang="ru-RU" altLang="ru-RU" sz="1900" smtClean="0">
                <a:solidFill>
                  <a:srgbClr val="009900"/>
                </a:solidFill>
              </a:rPr>
              <a:t> обстоятельства совершения соответствующего нарушения требований законодательства о противодействии коррупции</a:t>
            </a:r>
          </a:p>
        </p:txBody>
      </p:sp>
      <p:sp>
        <p:nvSpPr>
          <p:cNvPr id="63491" name="Rectangle 3"/>
          <p:cNvSpPr>
            <a:spLocks noGrp="1" noChangeArrowheads="1"/>
          </p:cNvSpPr>
          <p:nvPr>
            <p:ph type="body" idx="4294967295"/>
          </p:nvPr>
        </p:nvSpPr>
        <p:spPr>
          <a:xfrm>
            <a:off x="395288" y="1557338"/>
            <a:ext cx="8351837" cy="5040312"/>
          </a:xfrm>
        </p:spPr>
        <p:txBody>
          <a:bodyPr/>
          <a:lstStyle/>
          <a:p>
            <a:pPr eaLnBrk="1" hangingPunct="1"/>
            <a:endParaRPr lang="ru-RU" altLang="ru-RU" dirty="0" smtClean="0"/>
          </a:p>
          <a:p>
            <a:pPr eaLnBrk="1" hangingPunct="1"/>
            <a:endParaRPr lang="ru-RU" altLang="ru-RU" sz="2400" dirty="0" smtClean="0">
              <a:latin typeface="Times New Roman" panose="02020603050405020304" pitchFamily="18" charset="0"/>
            </a:endParaRPr>
          </a:p>
          <a:p>
            <a:pPr eaLnBrk="1" hangingPunct="1"/>
            <a:endParaRPr lang="ru-RU" altLang="ru-RU" sz="2400" dirty="0" smtClean="0">
              <a:latin typeface="Times New Roman" panose="02020603050405020304" pitchFamily="18" charset="0"/>
            </a:endParaRPr>
          </a:p>
        </p:txBody>
      </p:sp>
      <p:sp>
        <p:nvSpPr>
          <p:cNvPr id="63492" name="Прямоугольник 2"/>
          <p:cNvSpPr>
            <a:spLocks noChangeArrowheads="1"/>
          </p:cNvSpPr>
          <p:nvPr/>
        </p:nvSpPr>
        <p:spPr bwMode="auto">
          <a:xfrm>
            <a:off x="684213" y="1773238"/>
            <a:ext cx="8280400" cy="3293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3400" indent="-533400"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just" eaLnBrk="1" hangingPunct="1">
              <a:spcBef>
                <a:spcPct val="20000"/>
              </a:spcBef>
              <a:buClr>
                <a:schemeClr val="folHlink"/>
              </a:buClr>
              <a:buSzPct val="90000"/>
              <a:buFont typeface="Wingdings" panose="05000000000000000000" pitchFamily="2" charset="2"/>
              <a:buNone/>
            </a:pPr>
            <a:r>
              <a:rPr lang="ru-RU" altLang="ru-RU" sz="1600" dirty="0" smtClean="0">
                <a:latin typeface="+mj-lt"/>
              </a:rPr>
              <a:t>           При </a:t>
            </a:r>
            <a:r>
              <a:rPr lang="ru-RU" altLang="ru-RU" sz="1600" dirty="0">
                <a:latin typeface="+mj-lt"/>
              </a:rPr>
              <a:t>наличии смягчающих обстоятельств может быть применено взыскание, предшествующее по степени строгости взысканию, которое было бы применено в случае совершения такого нарушения в отсутствие смягчающих обстоятельств.</a:t>
            </a:r>
          </a:p>
          <a:p>
            <a:pPr algn="just" eaLnBrk="1" hangingPunct="1">
              <a:spcBef>
                <a:spcPct val="20000"/>
              </a:spcBef>
              <a:buClr>
                <a:schemeClr val="folHlink"/>
              </a:buClr>
              <a:buSzPct val="90000"/>
              <a:buFont typeface="Wingdings" panose="05000000000000000000" pitchFamily="2" charset="2"/>
              <a:buNone/>
            </a:pPr>
            <a:endParaRPr lang="ru-RU" altLang="ru-RU" sz="1600" dirty="0">
              <a:latin typeface="+mj-lt"/>
            </a:endParaRPr>
          </a:p>
          <a:p>
            <a:pPr algn="just" eaLnBrk="1" hangingPunct="1">
              <a:spcBef>
                <a:spcPct val="20000"/>
              </a:spcBef>
              <a:buClr>
                <a:schemeClr val="folHlink"/>
              </a:buClr>
              <a:buSzPct val="90000"/>
              <a:buFont typeface="Wingdings" panose="05000000000000000000" pitchFamily="2" charset="2"/>
              <a:buNone/>
            </a:pPr>
            <a:r>
              <a:rPr lang="ru-RU" altLang="ru-RU" sz="1600" dirty="0" smtClean="0">
                <a:latin typeface="+mj-lt"/>
              </a:rPr>
              <a:t>           При </a:t>
            </a:r>
            <a:r>
              <a:rPr lang="ru-RU" altLang="ru-RU" sz="1600" dirty="0">
                <a:latin typeface="+mj-lt"/>
              </a:rPr>
              <a:t>наличии отягчающих обстоятельств рекомендуется применять взыскание, следующее по степени строгости, взысканию, которое было бы применено в случае совершения такого нарушения в отсутствие смягчающих обстоятельств.</a:t>
            </a:r>
          </a:p>
          <a:p>
            <a:pPr algn="just" eaLnBrk="1" hangingPunct="1">
              <a:spcBef>
                <a:spcPct val="20000"/>
              </a:spcBef>
              <a:buClr>
                <a:schemeClr val="folHlink"/>
              </a:buClr>
              <a:buSzPct val="90000"/>
              <a:buFont typeface="Wingdings" panose="05000000000000000000" pitchFamily="2" charset="2"/>
              <a:buNone/>
            </a:pPr>
            <a:endParaRPr lang="ru-RU" altLang="ru-RU" sz="1600" dirty="0">
              <a:latin typeface="+mj-lt"/>
            </a:endParaRPr>
          </a:p>
          <a:p>
            <a:pPr algn="just" eaLnBrk="1" hangingPunct="1">
              <a:spcBef>
                <a:spcPct val="20000"/>
              </a:spcBef>
              <a:buClr>
                <a:schemeClr val="folHlink"/>
              </a:buClr>
              <a:buSzPct val="90000"/>
              <a:buFont typeface="Wingdings" panose="05000000000000000000" pitchFamily="2" charset="2"/>
              <a:buNone/>
            </a:pPr>
            <a:r>
              <a:rPr lang="ru-RU" altLang="ru-RU" sz="1600" dirty="0" smtClean="0">
                <a:latin typeface="+mj-lt"/>
              </a:rPr>
              <a:t>          Наряду </a:t>
            </a:r>
            <a:r>
              <a:rPr lang="ru-RU" altLang="ru-RU" sz="1600" dirty="0">
                <a:latin typeface="+mj-lt"/>
              </a:rPr>
              <a:t>с обозначенными смягчающими и отягчающими обстоятельствами на практике могут возникать иные обстоятельства, которые целесообразно учитывать при принятии решения о привлечении служащего к ответственности.</a:t>
            </a:r>
          </a:p>
          <a:p>
            <a:pPr eaLnBrk="1" hangingPunct="1">
              <a:spcBef>
                <a:spcPct val="20000"/>
              </a:spcBef>
              <a:buClr>
                <a:schemeClr val="folHlink"/>
              </a:buClr>
              <a:buSzPct val="90000"/>
              <a:buFont typeface="Wingdings" panose="05000000000000000000" pitchFamily="2" charset="2"/>
              <a:buNone/>
            </a:pPr>
            <a:endParaRPr lang="ru-RU" altLang="ru-RU" sz="1600" dirty="0">
              <a:latin typeface="Arial" panose="020B0604020202020204" pitchFamily="34" charset="0"/>
            </a:endParaRPr>
          </a:p>
        </p:txBody>
      </p:sp>
      <p:sp>
        <p:nvSpPr>
          <p:cNvPr id="5" name="Номер слайда 4"/>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9D8A8D0C-2865-4F69-A48D-1899321960DF}" type="slidenum">
              <a:rPr lang="ru-RU" altLang="ru-RU">
                <a:latin typeface="Arial" panose="020B0604020202020204" pitchFamily="34" charset="0"/>
              </a:rPr>
              <a:pPr eaLnBrk="1" hangingPunct="1"/>
              <a:t>60</a:t>
            </a:fld>
            <a:endParaRPr lang="ru-RU" altLang="ru-RU">
              <a:latin typeface="Arial" panose="020B0604020202020204" pitchFamily="34" charset="0"/>
            </a:endParaRPr>
          </a:p>
        </p:txBody>
      </p:sp>
    </p:spTree>
  </p:cSld>
  <p:clrMapOvr>
    <a:masterClrMapping/>
  </p:clrMapOvr>
  <p:transition spd="med">
    <p:comb/>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idx="4294967295"/>
          </p:nvPr>
        </p:nvSpPr>
        <p:spPr>
          <a:xfrm>
            <a:off x="900113" y="188913"/>
            <a:ext cx="7715250" cy="884237"/>
          </a:xfrm>
        </p:spPr>
        <p:txBody>
          <a:bodyPr/>
          <a:lstStyle/>
          <a:p>
            <a:pPr algn="ctr" eaLnBrk="1" hangingPunct="1"/>
            <a:r>
              <a:rPr lang="ru-RU" altLang="ru-RU" sz="1700" b="1" smtClean="0">
                <a:solidFill>
                  <a:srgbClr val="009900"/>
                </a:solidFill>
              </a:rPr>
              <a:t>Примерный перечень ситуаций, которые могут быть расценены как </a:t>
            </a:r>
            <a:r>
              <a:rPr lang="ru-RU" altLang="ru-RU" sz="2100" b="1" u="sng" smtClean="0">
                <a:solidFill>
                  <a:srgbClr val="009900"/>
                </a:solidFill>
              </a:rPr>
              <a:t>значительные проступки</a:t>
            </a:r>
            <a:r>
              <a:rPr lang="ru-RU" altLang="ru-RU" sz="1700" b="1" smtClean="0">
                <a:solidFill>
                  <a:srgbClr val="009900"/>
                </a:solidFill>
              </a:rPr>
              <a:t>, влекущие увольнение государственного (муниципального) служащего в связи с утратой доверия</a:t>
            </a:r>
            <a:endParaRPr lang="ru-RU" altLang="ru-RU" sz="1700" smtClean="0">
              <a:solidFill>
                <a:srgbClr val="009900"/>
              </a:solidFill>
            </a:endParaRPr>
          </a:p>
        </p:txBody>
      </p:sp>
      <p:sp>
        <p:nvSpPr>
          <p:cNvPr id="64515" name="Rectangle 3"/>
          <p:cNvSpPr>
            <a:spLocks noGrp="1" noChangeArrowheads="1"/>
          </p:cNvSpPr>
          <p:nvPr>
            <p:ph type="body" idx="4294967295"/>
          </p:nvPr>
        </p:nvSpPr>
        <p:spPr>
          <a:xfrm>
            <a:off x="395288" y="1557338"/>
            <a:ext cx="8351837" cy="5040312"/>
          </a:xfrm>
        </p:spPr>
        <p:txBody>
          <a:bodyPr/>
          <a:lstStyle/>
          <a:p>
            <a:pPr eaLnBrk="1" hangingPunct="1"/>
            <a:endParaRPr lang="ru-RU" altLang="ru-RU" dirty="0" smtClean="0"/>
          </a:p>
          <a:p>
            <a:pPr eaLnBrk="1" hangingPunct="1"/>
            <a:endParaRPr lang="ru-RU" altLang="ru-RU" sz="2400" dirty="0" smtClean="0">
              <a:latin typeface="Times New Roman" panose="02020603050405020304" pitchFamily="18" charset="0"/>
            </a:endParaRPr>
          </a:p>
          <a:p>
            <a:pPr eaLnBrk="1" hangingPunct="1"/>
            <a:endParaRPr lang="ru-RU" altLang="ru-RU" sz="2400" dirty="0" smtClean="0">
              <a:latin typeface="Times New Roman" panose="02020603050405020304" pitchFamily="18" charset="0"/>
            </a:endParaRPr>
          </a:p>
        </p:txBody>
      </p:sp>
      <p:sp>
        <p:nvSpPr>
          <p:cNvPr id="64516" name="Прямоугольник 2"/>
          <p:cNvSpPr>
            <a:spLocks noChangeArrowheads="1"/>
          </p:cNvSpPr>
          <p:nvPr/>
        </p:nvSpPr>
        <p:spPr bwMode="auto">
          <a:xfrm>
            <a:off x="684213" y="1628775"/>
            <a:ext cx="8280400" cy="4444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3400" indent="-533400"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just" eaLnBrk="1" hangingPunct="1">
              <a:spcBef>
                <a:spcPct val="20000"/>
              </a:spcBef>
              <a:buClr>
                <a:schemeClr val="folHlink"/>
              </a:buClr>
              <a:buSzPct val="90000"/>
              <a:buFont typeface="Wingdings" panose="05000000000000000000" pitchFamily="2" charset="2"/>
              <a:buNone/>
            </a:pPr>
            <a:r>
              <a:rPr lang="ru-RU" altLang="ru-RU" sz="1400" dirty="0" smtClean="0">
                <a:latin typeface="+mj-lt"/>
              </a:rPr>
              <a:t>            Не </a:t>
            </a:r>
            <a:r>
              <a:rPr lang="ru-RU" altLang="ru-RU" sz="1400" dirty="0">
                <a:latin typeface="+mj-lt"/>
              </a:rPr>
              <a:t>представлены сведения о своих доходах, расходах, имуществе, обязательствах </a:t>
            </a:r>
            <a:r>
              <a:rPr lang="ru-RU" altLang="ru-RU" sz="1400" dirty="0" smtClean="0">
                <a:latin typeface="+mj-lt"/>
              </a:rPr>
              <a:t>имущественного характера</a:t>
            </a:r>
            <a:r>
              <a:rPr lang="ru-RU" altLang="ru-RU" sz="1400" dirty="0">
                <a:latin typeface="+mj-lt"/>
              </a:rPr>
              <a:t>.</a:t>
            </a:r>
          </a:p>
          <a:p>
            <a:pPr algn="just" eaLnBrk="1" hangingPunct="1">
              <a:spcBef>
                <a:spcPct val="20000"/>
              </a:spcBef>
              <a:buClr>
                <a:schemeClr val="folHlink"/>
              </a:buClr>
              <a:buSzPct val="90000"/>
              <a:buFont typeface="Wingdings" panose="05000000000000000000" pitchFamily="2" charset="2"/>
              <a:buNone/>
            </a:pPr>
            <a:r>
              <a:rPr lang="ru-RU" altLang="ru-RU" sz="1400" dirty="0" smtClean="0">
                <a:latin typeface="+mj-lt"/>
              </a:rPr>
              <a:t>            Не </a:t>
            </a:r>
            <a:r>
              <a:rPr lang="ru-RU" altLang="ru-RU" sz="1400" dirty="0">
                <a:latin typeface="+mj-lt"/>
              </a:rPr>
              <a:t>представлены сведения о доходах, расходах, имуществе, обязательствах имущественного характера супруги (супруга) и/или несовершеннолетних детей и при этом служащий не обратился в подразделение по профилактике коррупционных и иных правонарушений с заявлением о невозможности сделать это по объективным причинам.</a:t>
            </a:r>
          </a:p>
          <a:p>
            <a:pPr algn="just" eaLnBrk="1" hangingPunct="1">
              <a:spcBef>
                <a:spcPct val="20000"/>
              </a:spcBef>
              <a:buClr>
                <a:schemeClr val="folHlink"/>
              </a:buClr>
              <a:buSzPct val="90000"/>
              <a:buFont typeface="Wingdings" panose="05000000000000000000" pitchFamily="2" charset="2"/>
              <a:buNone/>
            </a:pPr>
            <a:r>
              <a:rPr lang="ru-RU" altLang="ru-RU" sz="1400" dirty="0" smtClean="0">
                <a:latin typeface="+mj-lt"/>
              </a:rPr>
              <a:t>            Служащим </a:t>
            </a:r>
            <a:r>
              <a:rPr lang="ru-RU" altLang="ru-RU" sz="1400" dirty="0">
                <a:latin typeface="+mj-lt"/>
              </a:rPr>
              <a:t>указаны недостоверные сведения о доходах (величина ошибки более 20 % от размера общего дохода служащего и членов его семьи в год).</a:t>
            </a:r>
          </a:p>
          <a:p>
            <a:pPr algn="just" eaLnBrk="1" hangingPunct="1">
              <a:spcBef>
                <a:spcPct val="20000"/>
              </a:spcBef>
              <a:buClr>
                <a:schemeClr val="folHlink"/>
              </a:buClr>
              <a:buSzPct val="90000"/>
              <a:buFont typeface="Wingdings" panose="05000000000000000000" pitchFamily="2" charset="2"/>
              <a:buNone/>
            </a:pPr>
            <a:r>
              <a:rPr lang="ru-RU" altLang="ru-RU" sz="1400" dirty="0" smtClean="0">
                <a:latin typeface="+mj-lt"/>
              </a:rPr>
              <a:t>            Сокрыты </a:t>
            </a:r>
            <a:r>
              <a:rPr lang="ru-RU" altLang="ru-RU" sz="1400" dirty="0">
                <a:latin typeface="+mj-lt"/>
              </a:rPr>
              <a:t>факты приобретения земельных участков, объектов недвижимого имущества, транспортных средств, ценных бумаг, стоимость которых служащий не может объяснить исходя из своего официального дохода. При этом сокрытие факта приобретения имущества может осуществляться, например, путем:</a:t>
            </a:r>
          </a:p>
          <a:p>
            <a:pPr algn="just" eaLnBrk="1" hangingPunct="1">
              <a:spcBef>
                <a:spcPct val="20000"/>
              </a:spcBef>
              <a:buClr>
                <a:schemeClr val="folHlink"/>
              </a:buClr>
              <a:buSzPct val="90000"/>
              <a:buFont typeface="Wingdings" panose="05000000000000000000" pitchFamily="2" charset="2"/>
              <a:buNone/>
            </a:pPr>
            <a:r>
              <a:rPr lang="ru-RU" altLang="ru-RU" sz="1400" dirty="0" smtClean="0">
                <a:latin typeface="+mj-lt"/>
              </a:rPr>
              <a:t>            а</a:t>
            </a:r>
            <a:r>
              <a:rPr lang="ru-RU" altLang="ru-RU" sz="1400" dirty="0">
                <a:latin typeface="+mj-lt"/>
              </a:rPr>
              <a:t>)	не указания соответствующих сведений о расходах в разделе 2 Справки и одновременного не указания сведений о приобретенном имуществе в разделе 3 и (или) в разделе 5 Справки;</a:t>
            </a:r>
          </a:p>
          <a:p>
            <a:pPr algn="just" eaLnBrk="1" hangingPunct="1">
              <a:spcBef>
                <a:spcPct val="20000"/>
              </a:spcBef>
              <a:buClr>
                <a:schemeClr val="folHlink"/>
              </a:buClr>
              <a:buSzPct val="90000"/>
              <a:buFont typeface="Wingdings" panose="05000000000000000000" pitchFamily="2" charset="2"/>
              <a:buNone/>
            </a:pPr>
            <a:r>
              <a:rPr lang="ru-RU" altLang="ru-RU" sz="1400" dirty="0" smtClean="0">
                <a:latin typeface="+mj-lt"/>
              </a:rPr>
              <a:t>            б</a:t>
            </a:r>
            <a:r>
              <a:rPr lang="ru-RU" altLang="ru-RU" sz="1400" dirty="0">
                <a:latin typeface="+mj-lt"/>
              </a:rPr>
              <a:t>)	не указания соответствующих сведений о расходах в разделе 2 Справки, при том, что сведения о появившемся в отчетном периоде имуществе указаны в разделе 3 и (или) в разделе 5 Справки.</a:t>
            </a:r>
          </a:p>
          <a:p>
            <a:pPr algn="just" eaLnBrk="1" hangingPunct="1">
              <a:spcBef>
                <a:spcPct val="20000"/>
              </a:spcBef>
              <a:buClr>
                <a:schemeClr val="folHlink"/>
              </a:buClr>
              <a:buSzPct val="90000"/>
              <a:buFont typeface="Wingdings" panose="05000000000000000000" pitchFamily="2" charset="2"/>
              <a:buNone/>
            </a:pPr>
            <a:r>
              <a:rPr lang="ru-RU" altLang="ru-RU" sz="1400" dirty="0" smtClean="0">
                <a:latin typeface="+mj-lt"/>
              </a:rPr>
              <a:t>            Сокрыт </a:t>
            </a:r>
            <a:r>
              <a:rPr lang="ru-RU" altLang="ru-RU" sz="1400" dirty="0">
                <a:latin typeface="+mj-lt"/>
              </a:rPr>
              <a:t>банковский счет, движение денежных средств по которому в течение отчетного года не может быть объяснено исходя из доходов служащего.</a:t>
            </a:r>
          </a:p>
        </p:txBody>
      </p:sp>
      <p:sp>
        <p:nvSpPr>
          <p:cNvPr id="5" name="Номер слайда 4"/>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5BA6A522-D052-4309-9994-60EBDA8423EF}" type="slidenum">
              <a:rPr lang="ru-RU" altLang="ru-RU">
                <a:latin typeface="Arial" panose="020B0604020202020204" pitchFamily="34" charset="0"/>
              </a:rPr>
              <a:pPr eaLnBrk="1" hangingPunct="1"/>
              <a:t>61</a:t>
            </a:fld>
            <a:endParaRPr lang="ru-RU" altLang="ru-RU">
              <a:latin typeface="Arial" panose="020B0604020202020204" pitchFamily="34" charset="0"/>
            </a:endParaRPr>
          </a:p>
        </p:txBody>
      </p:sp>
    </p:spTree>
  </p:cSld>
  <p:clrMapOvr>
    <a:masterClrMapping/>
  </p:clrMapOvr>
  <p:transition spd="med">
    <p:comb/>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idx="4294967295"/>
          </p:nvPr>
        </p:nvSpPr>
        <p:spPr>
          <a:xfrm>
            <a:off x="900113" y="188913"/>
            <a:ext cx="7715250" cy="884237"/>
          </a:xfrm>
        </p:spPr>
        <p:txBody>
          <a:bodyPr/>
          <a:lstStyle/>
          <a:p>
            <a:pPr algn="ctr" eaLnBrk="1" hangingPunct="1"/>
            <a:r>
              <a:rPr lang="ru-RU" altLang="ru-RU" sz="1900" b="1" smtClean="0">
                <a:solidFill>
                  <a:srgbClr val="009900"/>
                </a:solidFill>
              </a:rPr>
              <a:t>Примерный перечень ситуаций, которые могут быть расценены как </a:t>
            </a:r>
            <a:r>
              <a:rPr lang="ru-RU" altLang="ru-RU" sz="2500" b="1" u="sng" smtClean="0">
                <a:solidFill>
                  <a:srgbClr val="009900"/>
                </a:solidFill>
              </a:rPr>
              <a:t>значительные проступки</a:t>
            </a:r>
            <a:r>
              <a:rPr lang="ru-RU" altLang="ru-RU" sz="1900" b="1" smtClean="0">
                <a:solidFill>
                  <a:srgbClr val="009900"/>
                </a:solidFill>
              </a:rPr>
              <a:t>, влекущие увольнение государственного (муниципального) служащего в связи с утратой доверия</a:t>
            </a:r>
            <a:endParaRPr lang="ru-RU" altLang="ru-RU" sz="1900" smtClean="0">
              <a:solidFill>
                <a:srgbClr val="009900"/>
              </a:solidFill>
            </a:endParaRPr>
          </a:p>
        </p:txBody>
      </p:sp>
      <p:sp>
        <p:nvSpPr>
          <p:cNvPr id="65539" name="Rectangle 3"/>
          <p:cNvSpPr>
            <a:spLocks noGrp="1" noChangeArrowheads="1"/>
          </p:cNvSpPr>
          <p:nvPr>
            <p:ph type="body" idx="4294967295"/>
          </p:nvPr>
        </p:nvSpPr>
        <p:spPr>
          <a:xfrm>
            <a:off x="395288" y="1557338"/>
            <a:ext cx="8351837" cy="5040312"/>
          </a:xfrm>
        </p:spPr>
        <p:txBody>
          <a:bodyPr/>
          <a:lstStyle/>
          <a:p>
            <a:pPr eaLnBrk="1" hangingPunct="1"/>
            <a:endParaRPr lang="ru-RU" altLang="ru-RU" dirty="0" smtClean="0"/>
          </a:p>
          <a:p>
            <a:pPr eaLnBrk="1" hangingPunct="1"/>
            <a:endParaRPr lang="ru-RU" altLang="ru-RU" sz="2400" dirty="0" smtClean="0">
              <a:latin typeface="Times New Roman" panose="02020603050405020304" pitchFamily="18" charset="0"/>
            </a:endParaRPr>
          </a:p>
          <a:p>
            <a:pPr eaLnBrk="1" hangingPunct="1"/>
            <a:endParaRPr lang="ru-RU" altLang="ru-RU" sz="2400" dirty="0" smtClean="0">
              <a:latin typeface="Times New Roman" panose="02020603050405020304" pitchFamily="18" charset="0"/>
            </a:endParaRPr>
          </a:p>
        </p:txBody>
      </p:sp>
      <p:sp>
        <p:nvSpPr>
          <p:cNvPr id="65540" name="Прямоугольник 2"/>
          <p:cNvSpPr>
            <a:spLocks noChangeArrowheads="1"/>
          </p:cNvSpPr>
          <p:nvPr/>
        </p:nvSpPr>
        <p:spPr bwMode="auto">
          <a:xfrm>
            <a:off x="684213" y="1628775"/>
            <a:ext cx="8280400" cy="5047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3400" indent="-533400"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just" eaLnBrk="1" hangingPunct="1">
              <a:spcBef>
                <a:spcPct val="20000"/>
              </a:spcBef>
              <a:buClr>
                <a:schemeClr val="folHlink"/>
              </a:buClr>
              <a:buSzPct val="90000"/>
              <a:buFont typeface="Wingdings" panose="05000000000000000000" pitchFamily="2" charset="2"/>
              <a:buNone/>
            </a:pPr>
            <a:r>
              <a:rPr lang="ru-RU" altLang="ru-RU" sz="1400" dirty="0" smtClean="0">
                <a:latin typeface="+mj-lt"/>
              </a:rPr>
              <a:t>            Представлены </a:t>
            </a:r>
            <a:r>
              <a:rPr lang="ru-RU" altLang="ru-RU" sz="1400" dirty="0">
                <a:latin typeface="+mj-lt"/>
              </a:rPr>
              <a:t>недостоверные сведения, способствующие сокрытию информации о наличии конфликта интересов, в том числе:</a:t>
            </a:r>
          </a:p>
          <a:p>
            <a:pPr algn="just" eaLnBrk="1" hangingPunct="1">
              <a:spcBef>
                <a:spcPct val="20000"/>
              </a:spcBef>
              <a:buClr>
                <a:schemeClr val="folHlink"/>
              </a:buClr>
              <a:buSzPct val="90000"/>
              <a:buFont typeface="Wingdings" panose="05000000000000000000" pitchFamily="2" charset="2"/>
              <a:buNone/>
            </a:pPr>
            <a:r>
              <a:rPr lang="ru-RU" altLang="ru-RU" sz="1400" dirty="0">
                <a:latin typeface="+mj-lt"/>
              </a:rPr>
              <a:t>а)	о получении доходов от организации, в отношении которой служащий выполняет функции государственного (муниципального)</a:t>
            </a:r>
            <a:br>
              <a:rPr lang="ru-RU" altLang="ru-RU" sz="1400" dirty="0">
                <a:latin typeface="+mj-lt"/>
              </a:rPr>
            </a:br>
            <a:r>
              <a:rPr lang="ru-RU" altLang="ru-RU" sz="1400" dirty="0">
                <a:latin typeface="+mj-lt"/>
              </a:rPr>
              <a:t>управления (доходов от работы по совместительству, доходов от ценных бумаг, чтения лекций и т.п.). Особое внимание следует</a:t>
            </a:r>
            <a:br>
              <a:rPr lang="ru-RU" altLang="ru-RU" sz="1400" dirty="0">
                <a:latin typeface="+mj-lt"/>
              </a:rPr>
            </a:br>
            <a:r>
              <a:rPr lang="ru-RU" altLang="ru-RU" sz="1400" dirty="0">
                <a:latin typeface="+mj-lt"/>
              </a:rPr>
              <a:t>уделять ситуациям, когда не только сокрыт факт получения дохода от организации, но и нет уведомления служащего о намерении выполнять иную оплачиваемую работу;</a:t>
            </a:r>
          </a:p>
          <a:p>
            <a:pPr algn="just" eaLnBrk="1" hangingPunct="1">
              <a:spcBef>
                <a:spcPct val="20000"/>
              </a:spcBef>
              <a:buClr>
                <a:schemeClr val="folHlink"/>
              </a:buClr>
              <a:buSzPct val="90000"/>
              <a:buFont typeface="Wingdings" panose="05000000000000000000" pitchFamily="2" charset="2"/>
              <a:buNone/>
            </a:pPr>
            <a:r>
              <a:rPr lang="ru-RU" altLang="ru-RU" sz="1400" dirty="0">
                <a:latin typeface="+mj-lt"/>
              </a:rPr>
              <a:t>б)	о получении доходов от продажи имущества по цене, существенно выше рыночной, если покупателем является организация, в отношении которой служащий выполняет функции государственного (муниципального) управления;</a:t>
            </a:r>
          </a:p>
          <a:p>
            <a:pPr algn="just" eaLnBrk="1" hangingPunct="1">
              <a:spcBef>
                <a:spcPct val="20000"/>
              </a:spcBef>
              <a:buClr>
                <a:schemeClr val="folHlink"/>
              </a:buClr>
              <a:buSzPct val="90000"/>
              <a:buFont typeface="Wingdings" panose="05000000000000000000" pitchFamily="2" charset="2"/>
              <a:buNone/>
            </a:pPr>
            <a:r>
              <a:rPr lang="ru-RU" altLang="ru-RU" sz="1400" dirty="0">
                <a:latin typeface="+mj-lt"/>
              </a:rPr>
              <a:t>в)	о получении кредитов, займов от организации, в отношении которой служащий выполняет функции государственного (муниципального) управления;</a:t>
            </a:r>
          </a:p>
          <a:p>
            <a:pPr algn="just" eaLnBrk="1" hangingPunct="1">
              <a:spcBef>
                <a:spcPct val="20000"/>
              </a:spcBef>
              <a:buClr>
                <a:schemeClr val="folHlink"/>
              </a:buClr>
              <a:buSzPct val="90000"/>
              <a:buFont typeface="Wingdings" panose="05000000000000000000" pitchFamily="2" charset="2"/>
              <a:buNone/>
            </a:pPr>
            <a:r>
              <a:rPr lang="ru-RU" altLang="ru-RU" sz="1400" dirty="0">
                <a:latin typeface="+mj-lt"/>
              </a:rPr>
              <a:t>г)	о наличии в собственности у служащего и (или) его супруги (супруга) и несовершеннолетнего ребенка приносящих доход ценных</a:t>
            </a:r>
            <a:br>
              <a:rPr lang="ru-RU" altLang="ru-RU" sz="1400" dirty="0">
                <a:latin typeface="+mj-lt"/>
              </a:rPr>
            </a:br>
            <a:r>
              <a:rPr lang="ru-RU" altLang="ru-RU" sz="1400" dirty="0">
                <a:latin typeface="+mj-lt"/>
              </a:rPr>
              <a:t>бумаг организации, в отношении которой служащий выполняет функции государственного (муниципального) управления;</a:t>
            </a:r>
          </a:p>
          <a:p>
            <a:pPr algn="just" eaLnBrk="1" hangingPunct="1">
              <a:spcBef>
                <a:spcPct val="20000"/>
              </a:spcBef>
              <a:buClr>
                <a:schemeClr val="folHlink"/>
              </a:buClr>
              <a:buSzPct val="90000"/>
              <a:buFont typeface="Wingdings" panose="05000000000000000000" pitchFamily="2" charset="2"/>
              <a:buNone/>
            </a:pPr>
            <a:r>
              <a:rPr lang="ru-RU" altLang="ru-RU" sz="1400" dirty="0">
                <a:latin typeface="+mj-lt"/>
              </a:rPr>
              <a:t>д)	о появлении в собственности у служащего и (или) его супруги (супруга) и несовершеннолетнего ребенка земельных участков,</a:t>
            </a:r>
            <a:br>
              <a:rPr lang="ru-RU" altLang="ru-RU" sz="1400" dirty="0">
                <a:latin typeface="+mj-lt"/>
              </a:rPr>
            </a:br>
            <a:r>
              <a:rPr lang="ru-RU" altLang="ru-RU" sz="1400" dirty="0">
                <a:latin typeface="+mj-lt"/>
              </a:rPr>
              <a:t>объектов недвижимого имущества и (или) транспортного средства, приобретенного на льготных условиях (по цене существенно ниже рыночной) у организации, в отношении которой служащий выполняет функции государственного (муниципального) управления.</a:t>
            </a:r>
          </a:p>
        </p:txBody>
      </p:sp>
      <p:sp>
        <p:nvSpPr>
          <p:cNvPr id="5" name="Номер слайда 4"/>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29B1BF7B-BFDD-4DAA-8447-BEF447EE5436}" type="slidenum">
              <a:rPr lang="ru-RU" altLang="ru-RU">
                <a:latin typeface="Arial" panose="020B0604020202020204" pitchFamily="34" charset="0"/>
              </a:rPr>
              <a:pPr eaLnBrk="1" hangingPunct="1"/>
              <a:t>62</a:t>
            </a:fld>
            <a:endParaRPr lang="ru-RU" altLang="ru-RU">
              <a:latin typeface="Arial" panose="020B0604020202020204" pitchFamily="34" charset="0"/>
            </a:endParaRPr>
          </a:p>
        </p:txBody>
      </p:sp>
    </p:spTree>
  </p:cSld>
  <p:clrMapOvr>
    <a:masterClrMapping/>
  </p:clrMapOvr>
  <p:transition spd="med">
    <p:comb/>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idx="4294967295"/>
          </p:nvPr>
        </p:nvSpPr>
        <p:spPr>
          <a:xfrm>
            <a:off x="900113" y="188913"/>
            <a:ext cx="7715250" cy="884237"/>
          </a:xfrm>
        </p:spPr>
        <p:txBody>
          <a:bodyPr/>
          <a:lstStyle/>
          <a:p>
            <a:pPr algn="ctr" eaLnBrk="1" hangingPunct="1"/>
            <a:r>
              <a:rPr lang="ru-RU" altLang="ru-RU" sz="1900" b="1" smtClean="0">
                <a:solidFill>
                  <a:srgbClr val="009900"/>
                </a:solidFill>
              </a:rPr>
              <a:t>Примерный перечень ситуаций, которые могут быть расценены как </a:t>
            </a:r>
            <a:r>
              <a:rPr lang="ru-RU" altLang="ru-RU" sz="2500" b="1" u="sng" smtClean="0">
                <a:solidFill>
                  <a:srgbClr val="009900"/>
                </a:solidFill>
              </a:rPr>
              <a:t>значительные проступки</a:t>
            </a:r>
            <a:r>
              <a:rPr lang="ru-RU" altLang="ru-RU" sz="1900" b="1" smtClean="0">
                <a:solidFill>
                  <a:srgbClr val="009900"/>
                </a:solidFill>
              </a:rPr>
              <a:t>, влекущие увольнение государственного (муниципального) служащего в связи с утратой доверия</a:t>
            </a:r>
            <a:endParaRPr lang="ru-RU" altLang="ru-RU" sz="1900" smtClean="0">
              <a:solidFill>
                <a:srgbClr val="009900"/>
              </a:solidFill>
            </a:endParaRPr>
          </a:p>
        </p:txBody>
      </p:sp>
      <p:sp>
        <p:nvSpPr>
          <p:cNvPr id="66563" name="Rectangle 3"/>
          <p:cNvSpPr>
            <a:spLocks noGrp="1" noChangeArrowheads="1"/>
          </p:cNvSpPr>
          <p:nvPr>
            <p:ph type="body" idx="4294967295"/>
          </p:nvPr>
        </p:nvSpPr>
        <p:spPr>
          <a:xfrm>
            <a:off x="323850" y="1628775"/>
            <a:ext cx="8351838" cy="5040313"/>
          </a:xfrm>
        </p:spPr>
        <p:txBody>
          <a:bodyPr/>
          <a:lstStyle/>
          <a:p>
            <a:pPr eaLnBrk="1" hangingPunct="1"/>
            <a:endParaRPr lang="ru-RU" altLang="ru-RU" dirty="0" smtClean="0"/>
          </a:p>
          <a:p>
            <a:pPr eaLnBrk="1" hangingPunct="1"/>
            <a:endParaRPr lang="ru-RU" altLang="ru-RU" sz="2400" dirty="0" smtClean="0">
              <a:latin typeface="Times New Roman" panose="02020603050405020304" pitchFamily="18" charset="0"/>
            </a:endParaRPr>
          </a:p>
          <a:p>
            <a:pPr eaLnBrk="1" hangingPunct="1"/>
            <a:endParaRPr lang="ru-RU" altLang="ru-RU" sz="2400" dirty="0" smtClean="0">
              <a:latin typeface="Times New Roman" panose="02020603050405020304" pitchFamily="18" charset="0"/>
            </a:endParaRPr>
          </a:p>
        </p:txBody>
      </p:sp>
      <p:sp>
        <p:nvSpPr>
          <p:cNvPr id="66564" name="Прямоугольник 2"/>
          <p:cNvSpPr>
            <a:spLocks noChangeArrowheads="1"/>
          </p:cNvSpPr>
          <p:nvPr/>
        </p:nvSpPr>
        <p:spPr bwMode="auto">
          <a:xfrm>
            <a:off x="684213" y="1628775"/>
            <a:ext cx="8280400" cy="38410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3400" indent="-533400"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just" eaLnBrk="1" hangingPunct="1">
              <a:spcBef>
                <a:spcPct val="20000"/>
              </a:spcBef>
              <a:buClr>
                <a:schemeClr val="folHlink"/>
              </a:buClr>
              <a:buSzPct val="90000"/>
              <a:buFont typeface="Wingdings" panose="05000000000000000000" pitchFamily="2" charset="2"/>
              <a:buNone/>
            </a:pPr>
            <a:r>
              <a:rPr lang="ru-RU" altLang="ru-RU" sz="1400" dirty="0" smtClean="0">
                <a:latin typeface="+mj-lt"/>
              </a:rPr>
              <a:t>            Представление </a:t>
            </a:r>
            <a:r>
              <a:rPr lang="ru-RU" altLang="ru-RU" sz="1400" dirty="0">
                <a:latin typeface="+mj-lt"/>
              </a:rPr>
              <a:t>недостоверных сведений, способствующих сокрытию информации о нарушении запретов, например:</a:t>
            </a:r>
          </a:p>
          <a:p>
            <a:pPr algn="just" eaLnBrk="1" hangingPunct="1">
              <a:spcBef>
                <a:spcPct val="20000"/>
              </a:spcBef>
              <a:buClr>
                <a:schemeClr val="folHlink"/>
              </a:buClr>
              <a:buSzPct val="90000"/>
              <a:buFont typeface="Wingdings" panose="05000000000000000000" pitchFamily="2" charset="2"/>
              <a:buNone/>
            </a:pPr>
            <a:r>
              <a:rPr lang="ru-RU" altLang="ru-RU" sz="1400" dirty="0">
                <a:latin typeface="+mj-lt"/>
              </a:rPr>
              <a:t>а)	о получении служащим дохода от предпринимательской деятельности;</a:t>
            </a:r>
          </a:p>
          <a:p>
            <a:pPr algn="just" eaLnBrk="1" hangingPunct="1">
              <a:spcBef>
                <a:spcPct val="20000"/>
              </a:spcBef>
              <a:buClr>
                <a:schemeClr val="folHlink"/>
              </a:buClr>
              <a:buSzPct val="90000"/>
              <a:buFont typeface="Wingdings" panose="05000000000000000000" pitchFamily="2" charset="2"/>
              <a:buNone/>
            </a:pPr>
            <a:r>
              <a:rPr lang="ru-RU" altLang="ru-RU" sz="1400" dirty="0">
                <a:latin typeface="+mj-lt"/>
              </a:rPr>
              <a:t>б)	о владении акциями, долями участия в коммерческих организациях, при том, что служащий фактически участвует в управлении этой коммерческой организацией;</a:t>
            </a:r>
          </a:p>
          <a:p>
            <a:pPr algn="just" eaLnBrk="1" hangingPunct="1">
              <a:spcBef>
                <a:spcPct val="20000"/>
              </a:spcBef>
              <a:buClr>
                <a:schemeClr val="folHlink"/>
              </a:buClr>
              <a:buSzPct val="90000"/>
              <a:buFont typeface="Wingdings" panose="05000000000000000000" pitchFamily="2" charset="2"/>
              <a:buNone/>
            </a:pPr>
            <a:r>
              <a:rPr lang="ru-RU" altLang="ru-RU" sz="1400" dirty="0">
                <a:latin typeface="+mj-lt"/>
              </a:rPr>
              <a:t>в)	для лиц, указанных в части 1 статьи 2 Федерального закона от 7 мая 2013 г. № 79-ФЗ «О запрете отдельным категориям лиц открывать и иметь счета (вклады), хранить наличные денежные средства и ценности в иностранных банках, расположенных за пределами территории Российской Федерации, владеть и (или) пользоваться иностранными финансовыми инструментами»:</a:t>
            </a:r>
          </a:p>
          <a:p>
            <a:pPr algn="just" eaLnBrk="1" hangingPunct="1">
              <a:spcBef>
                <a:spcPct val="20000"/>
              </a:spcBef>
              <a:buClr>
                <a:schemeClr val="folHlink"/>
              </a:buClr>
              <a:buSzPct val="90000"/>
              <a:buFont typeface="Wingdings" panose="05000000000000000000" pitchFamily="2" charset="2"/>
              <a:buNone/>
            </a:pPr>
            <a:r>
              <a:rPr lang="ru-RU" altLang="ru-RU" sz="1400" dirty="0" smtClean="0">
                <a:latin typeface="+mj-lt"/>
              </a:rPr>
              <a:t>            о </a:t>
            </a:r>
            <a:r>
              <a:rPr lang="ru-RU" altLang="ru-RU" sz="1400" dirty="0">
                <a:latin typeface="+mj-lt"/>
              </a:rPr>
              <a:t>владении (пользовании) иностранными финансовыми инструментами;</a:t>
            </a:r>
          </a:p>
          <a:p>
            <a:pPr algn="just" eaLnBrk="1" hangingPunct="1">
              <a:spcBef>
                <a:spcPct val="20000"/>
              </a:spcBef>
              <a:buClr>
                <a:schemeClr val="folHlink"/>
              </a:buClr>
              <a:buSzPct val="90000"/>
              <a:buFont typeface="Wingdings" panose="05000000000000000000" pitchFamily="2" charset="2"/>
              <a:buNone/>
            </a:pPr>
            <a:r>
              <a:rPr lang="ru-RU" altLang="ru-RU" sz="1400" dirty="0" smtClean="0">
                <a:latin typeface="+mj-lt"/>
              </a:rPr>
              <a:t>            о </a:t>
            </a:r>
            <a:r>
              <a:rPr lang="ru-RU" altLang="ru-RU" sz="1400" dirty="0">
                <a:latin typeface="+mj-lt"/>
              </a:rPr>
              <a:t>наличии счета (счетов) в иностранном(</a:t>
            </a:r>
            <a:r>
              <a:rPr lang="ru-RU" altLang="ru-RU" sz="1400" dirty="0" err="1">
                <a:latin typeface="+mj-lt"/>
              </a:rPr>
              <a:t>ых</a:t>
            </a:r>
            <a:r>
              <a:rPr lang="ru-RU" altLang="ru-RU" sz="1400" dirty="0">
                <a:latin typeface="+mj-lt"/>
              </a:rPr>
              <a:t>) банке(банках).</a:t>
            </a:r>
          </a:p>
          <a:p>
            <a:pPr algn="just" eaLnBrk="1" hangingPunct="1">
              <a:spcBef>
                <a:spcPct val="20000"/>
              </a:spcBef>
              <a:buClr>
                <a:schemeClr val="folHlink"/>
              </a:buClr>
              <a:buSzPct val="90000"/>
              <a:buFont typeface="Wingdings" panose="05000000000000000000" pitchFamily="2" charset="2"/>
              <a:buNone/>
            </a:pPr>
            <a:r>
              <a:rPr lang="ru-RU" altLang="ru-RU" sz="1400" dirty="0" smtClean="0">
                <a:latin typeface="+mj-lt"/>
              </a:rPr>
              <a:t>            Представление </a:t>
            </a:r>
            <a:r>
              <a:rPr lang="ru-RU" altLang="ru-RU" sz="1400" dirty="0">
                <a:latin typeface="+mj-lt"/>
              </a:rPr>
              <a:t>недостоверных сведений с целью сокрытия факта наличия у служащего и (или) его супруги (супруга) и несовершеннолетних детей объектов недвижимого имущества в целях получения единовременной субсидии на приобретение жилого помещения.</a:t>
            </a:r>
          </a:p>
          <a:p>
            <a:pPr algn="just" eaLnBrk="1" hangingPunct="1">
              <a:spcBef>
                <a:spcPct val="20000"/>
              </a:spcBef>
              <a:buClr>
                <a:schemeClr val="folHlink"/>
              </a:buClr>
              <a:buSzPct val="90000"/>
              <a:buFont typeface="Wingdings" panose="05000000000000000000" pitchFamily="2" charset="2"/>
              <a:buNone/>
            </a:pPr>
            <a:r>
              <a:rPr lang="ru-RU" altLang="ru-RU" sz="1400" dirty="0" smtClean="0">
                <a:latin typeface="+mj-lt"/>
              </a:rPr>
              <a:t>            Сокрытие </a:t>
            </a:r>
            <a:r>
              <a:rPr lang="ru-RU" altLang="ru-RU" sz="1400" dirty="0">
                <a:latin typeface="+mj-lt"/>
              </a:rPr>
              <a:t>сведений о находящемся в собственности недвижимом имуществе, расположенном за пределами Российской Федерации.</a:t>
            </a:r>
          </a:p>
        </p:txBody>
      </p:sp>
      <p:sp>
        <p:nvSpPr>
          <p:cNvPr id="5" name="Номер слайда 4"/>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058B22D2-5396-4DAB-A882-3FBADFF73C5D}" type="slidenum">
              <a:rPr lang="ru-RU" altLang="ru-RU">
                <a:latin typeface="Arial" panose="020B0604020202020204" pitchFamily="34" charset="0"/>
              </a:rPr>
              <a:pPr eaLnBrk="1" hangingPunct="1"/>
              <a:t>63</a:t>
            </a:fld>
            <a:endParaRPr lang="ru-RU" altLang="ru-RU">
              <a:latin typeface="Arial" panose="020B0604020202020204" pitchFamily="34" charset="0"/>
            </a:endParaRPr>
          </a:p>
        </p:txBody>
      </p:sp>
    </p:spTree>
  </p:cSld>
  <p:clrMapOvr>
    <a:masterClrMapping/>
  </p:clrMapOvr>
  <p:transition spd="med">
    <p:comb/>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idx="4294967295"/>
          </p:nvPr>
        </p:nvSpPr>
        <p:spPr>
          <a:xfrm>
            <a:off x="900113" y="188913"/>
            <a:ext cx="7715250" cy="884237"/>
          </a:xfrm>
        </p:spPr>
        <p:txBody>
          <a:bodyPr/>
          <a:lstStyle/>
          <a:p>
            <a:pPr algn="ctr" eaLnBrk="1" hangingPunct="1"/>
            <a:r>
              <a:rPr lang="ru-RU" altLang="ru-RU" sz="1900" b="1" smtClean="0">
                <a:solidFill>
                  <a:srgbClr val="009900"/>
                </a:solidFill>
              </a:rPr>
              <a:t>Примерный перечень ситуаций, которые могут быть расценены как </a:t>
            </a:r>
            <a:r>
              <a:rPr lang="ru-RU" altLang="ru-RU" sz="2500" b="1" u="sng" smtClean="0">
                <a:solidFill>
                  <a:srgbClr val="009900"/>
                </a:solidFill>
              </a:rPr>
              <a:t>значительные проступки</a:t>
            </a:r>
            <a:r>
              <a:rPr lang="ru-RU" altLang="ru-RU" sz="1900" b="1" smtClean="0">
                <a:solidFill>
                  <a:srgbClr val="009900"/>
                </a:solidFill>
              </a:rPr>
              <a:t>, влекущие увольнение государственного (муниципального) служащего в связи с утратой доверия</a:t>
            </a:r>
            <a:endParaRPr lang="ru-RU" altLang="ru-RU" sz="1900" smtClean="0">
              <a:solidFill>
                <a:srgbClr val="009900"/>
              </a:solidFill>
            </a:endParaRPr>
          </a:p>
        </p:txBody>
      </p:sp>
      <p:sp>
        <p:nvSpPr>
          <p:cNvPr id="67587" name="Rectangle 3"/>
          <p:cNvSpPr>
            <a:spLocks noGrp="1" noChangeArrowheads="1"/>
          </p:cNvSpPr>
          <p:nvPr>
            <p:ph type="body" idx="4294967295"/>
          </p:nvPr>
        </p:nvSpPr>
        <p:spPr>
          <a:xfrm>
            <a:off x="395288" y="1557338"/>
            <a:ext cx="8351837" cy="5040312"/>
          </a:xfrm>
        </p:spPr>
        <p:txBody>
          <a:bodyPr/>
          <a:lstStyle/>
          <a:p>
            <a:pPr eaLnBrk="1" hangingPunct="1"/>
            <a:endParaRPr lang="ru-RU" altLang="ru-RU" dirty="0" smtClean="0"/>
          </a:p>
          <a:p>
            <a:pPr eaLnBrk="1" hangingPunct="1"/>
            <a:endParaRPr lang="ru-RU" altLang="ru-RU" sz="2400" dirty="0" smtClean="0">
              <a:latin typeface="Times New Roman" panose="02020603050405020304" pitchFamily="18" charset="0"/>
            </a:endParaRPr>
          </a:p>
          <a:p>
            <a:pPr eaLnBrk="1" hangingPunct="1"/>
            <a:endParaRPr lang="ru-RU" altLang="ru-RU" sz="2400" dirty="0" smtClean="0">
              <a:latin typeface="Times New Roman" panose="02020603050405020304" pitchFamily="18" charset="0"/>
            </a:endParaRPr>
          </a:p>
        </p:txBody>
      </p:sp>
      <p:sp>
        <p:nvSpPr>
          <p:cNvPr id="67588" name="Прямоугольник 2"/>
          <p:cNvSpPr>
            <a:spLocks noChangeArrowheads="1"/>
          </p:cNvSpPr>
          <p:nvPr/>
        </p:nvSpPr>
        <p:spPr bwMode="auto">
          <a:xfrm>
            <a:off x="684213" y="1628775"/>
            <a:ext cx="8280400" cy="3022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3400" indent="-533400"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just" eaLnBrk="1" hangingPunct="1">
              <a:spcBef>
                <a:spcPct val="20000"/>
              </a:spcBef>
              <a:buClr>
                <a:schemeClr val="folHlink"/>
              </a:buClr>
              <a:buSzPct val="90000"/>
              <a:buFont typeface="Wingdings" panose="05000000000000000000" pitchFamily="2" charset="2"/>
              <a:buNone/>
            </a:pPr>
            <a:r>
              <a:rPr lang="ru-RU" altLang="ru-RU" sz="1400" dirty="0" smtClean="0">
                <a:latin typeface="+mj-lt"/>
              </a:rPr>
              <a:t>            Значительное </a:t>
            </a:r>
            <a:r>
              <a:rPr lang="ru-RU" altLang="ru-RU" sz="1400" dirty="0">
                <a:latin typeface="+mj-lt"/>
              </a:rPr>
              <a:t>завышение общей суммы полученных доходов либо указание реально не полученных служащим доходов с целью обоснования факта приобретения недвижимого имущества на законные доходы.</a:t>
            </a:r>
          </a:p>
          <a:p>
            <a:pPr algn="just" eaLnBrk="1" hangingPunct="1">
              <a:spcBef>
                <a:spcPct val="20000"/>
              </a:spcBef>
              <a:buClr>
                <a:schemeClr val="folHlink"/>
              </a:buClr>
              <a:buSzPct val="90000"/>
              <a:buFont typeface="Wingdings" panose="05000000000000000000" pitchFamily="2" charset="2"/>
              <a:buNone/>
            </a:pPr>
            <a:r>
              <a:rPr lang="ru-RU" altLang="ru-RU" sz="1400" dirty="0" smtClean="0">
                <a:latin typeface="+mj-lt"/>
              </a:rPr>
              <a:t>            Значительное </a:t>
            </a:r>
            <a:r>
              <a:rPr lang="ru-RU" altLang="ru-RU" sz="1400" dirty="0">
                <a:latin typeface="+mj-lt"/>
              </a:rPr>
              <a:t>завышение общей суммы вкладов в банках и иных кредитных организациях с целью обоснования факта приобретения недвижимого имущества (может осуществляться, когда указывается якобы имеющийся вклад в кредитной организации);</a:t>
            </a:r>
          </a:p>
          <a:p>
            <a:pPr algn="just" eaLnBrk="1" hangingPunct="1">
              <a:spcBef>
                <a:spcPct val="20000"/>
              </a:spcBef>
              <a:buClr>
                <a:schemeClr val="folHlink"/>
              </a:buClr>
              <a:buSzPct val="90000"/>
              <a:buFont typeface="Wingdings" panose="05000000000000000000" pitchFamily="2" charset="2"/>
              <a:buNone/>
            </a:pPr>
            <a:r>
              <a:rPr lang="ru-RU" altLang="ru-RU" sz="1400" dirty="0" smtClean="0">
                <a:latin typeface="+mj-lt"/>
              </a:rPr>
              <a:t>            Существенное </a:t>
            </a:r>
            <a:r>
              <a:rPr lang="ru-RU" altLang="ru-RU" sz="1400" dirty="0">
                <a:latin typeface="+mj-lt"/>
              </a:rPr>
              <a:t>завышение общей суммы полученных кредитов и займов, которые играют или могут сыграть ключевую роль в обосновании приобретения недвижимого имущества (может осуществляться путем завышения сумм реально полученных кредитов, а также указания кредитов и займов, которые служащий не получал);</a:t>
            </a:r>
          </a:p>
          <a:p>
            <a:pPr algn="just" eaLnBrk="1" hangingPunct="1">
              <a:spcBef>
                <a:spcPct val="20000"/>
              </a:spcBef>
              <a:buClr>
                <a:schemeClr val="folHlink"/>
              </a:buClr>
              <a:buSzPct val="90000"/>
              <a:buFont typeface="Wingdings" panose="05000000000000000000" pitchFamily="2" charset="2"/>
              <a:buNone/>
            </a:pPr>
            <a:r>
              <a:rPr lang="ru-RU" altLang="ru-RU" sz="1400" dirty="0" smtClean="0">
                <a:latin typeface="+mj-lt"/>
              </a:rPr>
              <a:t>            Указание </a:t>
            </a:r>
            <a:r>
              <a:rPr lang="ru-RU" altLang="ru-RU" sz="1400" dirty="0">
                <a:latin typeface="+mj-lt"/>
              </a:rPr>
              <a:t>в разделе 2 Справки заниженной стоимости совершенных сделок по приобретению земельных участков, объектов недвижимого имущества, транспортных средств, ценных бумаг, с тем чтобы такие сделки можно было объяснить исходя из доходов служащего.</a:t>
            </a:r>
          </a:p>
        </p:txBody>
      </p:sp>
      <p:sp>
        <p:nvSpPr>
          <p:cNvPr id="5" name="Номер слайда 4"/>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4D807799-B390-4054-BCDE-401EF04FA663}" type="slidenum">
              <a:rPr lang="ru-RU" altLang="ru-RU">
                <a:latin typeface="Arial" panose="020B0604020202020204" pitchFamily="34" charset="0"/>
              </a:rPr>
              <a:pPr eaLnBrk="1" hangingPunct="1"/>
              <a:t>64</a:t>
            </a:fld>
            <a:endParaRPr lang="ru-RU" altLang="ru-RU">
              <a:latin typeface="Arial" panose="020B0604020202020204" pitchFamily="34" charset="0"/>
            </a:endParaRPr>
          </a:p>
        </p:txBody>
      </p:sp>
    </p:spTree>
  </p:cSld>
  <p:clrMapOvr>
    <a:masterClrMapping/>
  </p:clrMapOvr>
  <p:transition spd="med">
    <p:comb/>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idx="4294967295"/>
          </p:nvPr>
        </p:nvSpPr>
        <p:spPr>
          <a:xfrm>
            <a:off x="900113" y="188913"/>
            <a:ext cx="7715250" cy="884237"/>
          </a:xfrm>
        </p:spPr>
        <p:txBody>
          <a:bodyPr/>
          <a:lstStyle/>
          <a:p>
            <a:pPr algn="ctr" eaLnBrk="1" hangingPunct="1"/>
            <a:r>
              <a:rPr lang="ru-RU" altLang="ru-RU" sz="2100" b="1" dirty="0" smtClean="0">
                <a:solidFill>
                  <a:srgbClr val="009900"/>
                </a:solidFill>
              </a:rPr>
              <a:t>Примерный перечень ситуаций, которые могут быть расценены как </a:t>
            </a:r>
            <a:r>
              <a:rPr lang="ru-RU" altLang="ru-RU" sz="2900" b="1" u="sng" dirty="0" smtClean="0">
                <a:solidFill>
                  <a:srgbClr val="009900"/>
                </a:solidFill>
              </a:rPr>
              <a:t>малозначительные</a:t>
            </a:r>
            <a:r>
              <a:rPr lang="ru-RU" altLang="ru-RU" sz="2100" b="1" dirty="0" smtClean="0">
                <a:solidFill>
                  <a:srgbClr val="009900"/>
                </a:solidFill>
              </a:rPr>
              <a:t> проступки</a:t>
            </a:r>
            <a:endParaRPr lang="ru-RU" altLang="ru-RU" sz="2100" dirty="0" smtClean="0">
              <a:solidFill>
                <a:srgbClr val="009900"/>
              </a:solidFill>
            </a:endParaRPr>
          </a:p>
        </p:txBody>
      </p:sp>
      <p:sp>
        <p:nvSpPr>
          <p:cNvPr id="68611" name="Rectangle 3"/>
          <p:cNvSpPr>
            <a:spLocks noGrp="1" noChangeArrowheads="1"/>
          </p:cNvSpPr>
          <p:nvPr>
            <p:ph type="body" idx="4294967295"/>
          </p:nvPr>
        </p:nvSpPr>
        <p:spPr>
          <a:xfrm>
            <a:off x="395288" y="1557338"/>
            <a:ext cx="8351837" cy="5040312"/>
          </a:xfrm>
        </p:spPr>
        <p:txBody>
          <a:bodyPr/>
          <a:lstStyle/>
          <a:p>
            <a:pPr eaLnBrk="1" hangingPunct="1"/>
            <a:endParaRPr lang="ru-RU" altLang="ru-RU" smtClean="0"/>
          </a:p>
          <a:p>
            <a:pPr eaLnBrk="1" hangingPunct="1"/>
            <a:endParaRPr lang="ru-RU" altLang="ru-RU" sz="2400" smtClean="0">
              <a:latin typeface="Times New Roman" panose="02020603050405020304" pitchFamily="18" charset="0"/>
            </a:endParaRPr>
          </a:p>
          <a:p>
            <a:pPr eaLnBrk="1" hangingPunct="1"/>
            <a:endParaRPr lang="ru-RU" altLang="ru-RU" sz="2400" smtClean="0">
              <a:latin typeface="Times New Roman" panose="02020603050405020304" pitchFamily="18" charset="0"/>
            </a:endParaRPr>
          </a:p>
        </p:txBody>
      </p:sp>
      <p:sp>
        <p:nvSpPr>
          <p:cNvPr id="68612" name="Прямоугольник 2"/>
          <p:cNvSpPr>
            <a:spLocks noChangeArrowheads="1"/>
          </p:cNvSpPr>
          <p:nvPr/>
        </p:nvSpPr>
        <p:spPr bwMode="auto">
          <a:xfrm>
            <a:off x="684213" y="1628775"/>
            <a:ext cx="8280400" cy="5090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3400" indent="-533400"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just" eaLnBrk="1" hangingPunct="1">
              <a:spcBef>
                <a:spcPct val="20000"/>
              </a:spcBef>
              <a:buClr>
                <a:schemeClr val="folHlink"/>
              </a:buClr>
              <a:buSzPct val="90000"/>
              <a:buFont typeface="Wingdings" panose="05000000000000000000" pitchFamily="2" charset="2"/>
              <a:buChar char="n"/>
            </a:pPr>
            <a:r>
              <a:rPr lang="ru-RU" altLang="ru-RU" sz="1400" dirty="0">
                <a:latin typeface="+mj-lt"/>
              </a:rPr>
              <a:t>Не указан доход от преподавательской деятельности (чтения лекций, проведения семинаров, тренингов) в организациях, в отношении которых служащий не осуществляет функции государственного (муниципального) управления.</a:t>
            </a:r>
          </a:p>
          <a:p>
            <a:pPr algn="just" eaLnBrk="1" hangingPunct="1">
              <a:spcBef>
                <a:spcPct val="20000"/>
              </a:spcBef>
              <a:buClr>
                <a:schemeClr val="folHlink"/>
              </a:buClr>
              <a:buSzPct val="90000"/>
              <a:buFont typeface="Wingdings" panose="05000000000000000000" pitchFamily="2" charset="2"/>
              <a:buChar char="n"/>
            </a:pPr>
            <a:r>
              <a:rPr lang="ru-RU" altLang="ru-RU" sz="1400" dirty="0">
                <a:latin typeface="+mj-lt"/>
              </a:rPr>
              <a:t>Не указаны сведения об участии в коммерческой организации, при этом у соответствующей организации отсутствует хозяйственная деятельность в течение 3 и более лет, предшествующих подаче Справки, и нет сомнений в отсутствии коррупционной составляющей в действиях (бездействии) служащего.</a:t>
            </a:r>
          </a:p>
          <a:p>
            <a:pPr algn="just" eaLnBrk="1" hangingPunct="1">
              <a:spcBef>
                <a:spcPct val="20000"/>
              </a:spcBef>
              <a:buClr>
                <a:schemeClr val="folHlink"/>
              </a:buClr>
              <a:buSzPct val="90000"/>
              <a:buFont typeface="Wingdings" panose="05000000000000000000" pitchFamily="2" charset="2"/>
              <a:buChar char="n"/>
            </a:pPr>
            <a:r>
              <a:rPr lang="ru-RU" altLang="ru-RU" sz="1400" dirty="0">
                <a:latin typeface="+mj-lt"/>
              </a:rPr>
              <a:t>Не представлены сведения о доходе от вклада в банке, если полученная сумма была переведена на банковский счет служащего, средства со счета не снимались, при этом в Справке отражены полные и достоверные сведения об этом счете.</a:t>
            </a:r>
          </a:p>
          <a:p>
            <a:pPr algn="just" eaLnBrk="1" hangingPunct="1">
              <a:spcBef>
                <a:spcPct val="20000"/>
              </a:spcBef>
              <a:buClr>
                <a:schemeClr val="folHlink"/>
              </a:buClr>
              <a:buSzPct val="90000"/>
              <a:buFont typeface="Wingdings" panose="05000000000000000000" pitchFamily="2" charset="2"/>
              <a:buChar char="n"/>
            </a:pPr>
            <a:r>
              <a:rPr lang="ru-RU" altLang="ru-RU" sz="1400" dirty="0">
                <a:latin typeface="+mj-lt"/>
              </a:rPr>
              <a:t>Не указаны сведения о ветхом частном доме, расположенном в среднестатистическом дачном некоммерческом товариществе, при общем доходе семьи служащего из трех человек менее 1,5 млн. рублей в год.</a:t>
            </a:r>
          </a:p>
          <a:p>
            <a:pPr algn="just" eaLnBrk="1" hangingPunct="1">
              <a:spcBef>
                <a:spcPct val="20000"/>
              </a:spcBef>
              <a:buClr>
                <a:schemeClr val="folHlink"/>
              </a:buClr>
              <a:buSzPct val="90000"/>
              <a:buFont typeface="Wingdings" panose="05000000000000000000" pitchFamily="2" charset="2"/>
              <a:buChar char="n"/>
            </a:pPr>
            <a:r>
              <a:rPr lang="ru-RU" altLang="ru-RU" sz="1400" dirty="0">
                <a:latin typeface="+mj-lt"/>
              </a:rPr>
              <a:t>Служащим повторно совершены незначительные проступки, например, указана некорректная площадь объекта недвижимого имущества, при этом величина ошибки не превышает 5% от реальной площади данного объекта.</a:t>
            </a:r>
          </a:p>
          <a:p>
            <a:pPr algn="just" eaLnBrk="1" hangingPunct="1">
              <a:spcBef>
                <a:spcPct val="20000"/>
              </a:spcBef>
              <a:buClr>
                <a:schemeClr val="folHlink"/>
              </a:buClr>
              <a:buSzPct val="90000"/>
              <a:buFont typeface="Wingdings" panose="05000000000000000000" pitchFamily="2" charset="2"/>
              <a:buChar char="n"/>
            </a:pPr>
            <a:r>
              <a:rPr lang="ru-RU" altLang="ru-RU" sz="1400" dirty="0">
                <a:latin typeface="+mj-lt"/>
              </a:rPr>
              <a:t>Не указан доход от продажи транспортного средства за сумму менее 300 000 рублей при общем доходе семьи из трех человек менее 1,5 млн. рублей в год.</a:t>
            </a:r>
          </a:p>
          <a:p>
            <a:pPr algn="just" eaLnBrk="1" hangingPunct="1">
              <a:spcBef>
                <a:spcPct val="20000"/>
              </a:spcBef>
              <a:buClr>
                <a:schemeClr val="folHlink"/>
              </a:buClr>
              <a:buSzPct val="90000"/>
              <a:buFont typeface="Wingdings" panose="05000000000000000000" pitchFamily="2" charset="2"/>
              <a:buChar char="n"/>
            </a:pPr>
            <a:r>
              <a:rPr lang="ru-RU" altLang="ru-RU" sz="1400" dirty="0">
                <a:latin typeface="+mj-lt"/>
              </a:rPr>
              <a:t>Служащий не уведомил представителя нанимателя (работодателя) о попытке представителя юридического или физического лица, обратившегося в государственный орган (орган местного самоуправления) либо к соответствующему должностному лицу, склонить служащего к совершению коррупционного правонарушения.</a:t>
            </a:r>
          </a:p>
        </p:txBody>
      </p:sp>
      <p:sp>
        <p:nvSpPr>
          <p:cNvPr id="5" name="Номер слайда 4"/>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3E619203-CDF5-4BA2-80E0-A7063DEACE90}" type="slidenum">
              <a:rPr lang="ru-RU" altLang="ru-RU">
                <a:latin typeface="Arial" panose="020B0604020202020204" pitchFamily="34" charset="0"/>
              </a:rPr>
              <a:pPr eaLnBrk="1" hangingPunct="1"/>
              <a:t>65</a:t>
            </a:fld>
            <a:endParaRPr lang="ru-RU" altLang="ru-RU">
              <a:latin typeface="Arial" panose="020B0604020202020204" pitchFamily="34" charset="0"/>
            </a:endParaRPr>
          </a:p>
        </p:txBody>
      </p:sp>
    </p:spTree>
  </p:cSld>
  <p:clrMapOvr>
    <a:masterClrMapping/>
  </p:clrMapOvr>
  <p:transition spd="med">
    <p:comb/>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idx="4294967295"/>
          </p:nvPr>
        </p:nvSpPr>
        <p:spPr>
          <a:xfrm>
            <a:off x="900113" y="333375"/>
            <a:ext cx="7715250" cy="884238"/>
          </a:xfrm>
        </p:spPr>
        <p:txBody>
          <a:bodyPr/>
          <a:lstStyle/>
          <a:p>
            <a:pPr algn="ctr" eaLnBrk="1" hangingPunct="1"/>
            <a:r>
              <a:rPr lang="ru-RU" altLang="ru-RU" sz="2100" b="1" smtClean="0">
                <a:solidFill>
                  <a:srgbClr val="009900"/>
                </a:solidFill>
              </a:rPr>
              <a:t>Примерный перечень ситуаций, которые могут быть расценены как </a:t>
            </a:r>
            <a:r>
              <a:rPr lang="ru-RU" altLang="ru-RU" sz="2900" b="1" u="sng" smtClean="0">
                <a:solidFill>
                  <a:srgbClr val="009900"/>
                </a:solidFill>
              </a:rPr>
              <a:t>несущественные</a:t>
            </a:r>
            <a:r>
              <a:rPr lang="ru-RU" altLang="ru-RU" sz="2100" b="1" smtClean="0">
                <a:solidFill>
                  <a:srgbClr val="009900"/>
                </a:solidFill>
              </a:rPr>
              <a:t> проступки</a:t>
            </a:r>
            <a:r>
              <a:rPr lang="ru-RU" altLang="ru-RU" sz="2100" smtClean="0">
                <a:solidFill>
                  <a:srgbClr val="009900"/>
                </a:solidFill>
              </a:rPr>
              <a:t/>
            </a:r>
            <a:br>
              <a:rPr lang="ru-RU" altLang="ru-RU" sz="2100" smtClean="0">
                <a:solidFill>
                  <a:srgbClr val="009900"/>
                </a:solidFill>
              </a:rPr>
            </a:br>
            <a:endParaRPr lang="ru-RU" altLang="ru-RU" sz="2100" smtClean="0">
              <a:solidFill>
                <a:srgbClr val="009900"/>
              </a:solidFill>
            </a:endParaRPr>
          </a:p>
        </p:txBody>
      </p:sp>
      <p:sp>
        <p:nvSpPr>
          <p:cNvPr id="69635" name="Rectangle 3"/>
          <p:cNvSpPr>
            <a:spLocks noGrp="1" noChangeArrowheads="1"/>
          </p:cNvSpPr>
          <p:nvPr>
            <p:ph type="body" idx="4294967295"/>
          </p:nvPr>
        </p:nvSpPr>
        <p:spPr>
          <a:xfrm>
            <a:off x="395288" y="1557338"/>
            <a:ext cx="8351837" cy="5040312"/>
          </a:xfrm>
        </p:spPr>
        <p:txBody>
          <a:bodyPr/>
          <a:lstStyle/>
          <a:p>
            <a:pPr eaLnBrk="1" hangingPunct="1"/>
            <a:endParaRPr lang="ru-RU" altLang="ru-RU" smtClean="0"/>
          </a:p>
          <a:p>
            <a:pPr eaLnBrk="1" hangingPunct="1"/>
            <a:endParaRPr lang="ru-RU" altLang="ru-RU" sz="2400" smtClean="0">
              <a:latin typeface="Times New Roman" panose="02020603050405020304" pitchFamily="18" charset="0"/>
            </a:endParaRPr>
          </a:p>
          <a:p>
            <a:pPr eaLnBrk="1" hangingPunct="1"/>
            <a:endParaRPr lang="ru-RU" altLang="ru-RU" sz="2400" smtClean="0">
              <a:latin typeface="Times New Roman" panose="02020603050405020304" pitchFamily="18" charset="0"/>
            </a:endParaRPr>
          </a:p>
        </p:txBody>
      </p:sp>
      <p:sp>
        <p:nvSpPr>
          <p:cNvPr id="69636" name="Прямоугольник 2"/>
          <p:cNvSpPr>
            <a:spLocks noChangeArrowheads="1"/>
          </p:cNvSpPr>
          <p:nvPr/>
        </p:nvSpPr>
        <p:spPr bwMode="auto">
          <a:xfrm>
            <a:off x="684213" y="1628775"/>
            <a:ext cx="82804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3400" indent="-533400"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just" eaLnBrk="1" hangingPunct="1">
              <a:spcBef>
                <a:spcPct val="20000"/>
              </a:spcBef>
              <a:buClr>
                <a:schemeClr val="folHlink"/>
              </a:buClr>
              <a:buSzPct val="90000"/>
              <a:buFont typeface="Wingdings" panose="05000000000000000000" pitchFamily="2" charset="2"/>
              <a:buChar char="n"/>
            </a:pPr>
            <a:r>
              <a:rPr lang="ru-RU" altLang="ru-RU" sz="1400" dirty="0">
                <a:latin typeface="+mj-lt"/>
              </a:rPr>
              <a:t>Общая величина всех доходов или величина остатка на счете в банке или иной кредитной организации, ошибочно не указанных в Справке, не превышает 10 000 рублей вследствие округления в большую или меньшую сторону величины дохода, остатка.</a:t>
            </a:r>
          </a:p>
          <a:p>
            <a:pPr algn="just" eaLnBrk="1" hangingPunct="1">
              <a:spcBef>
                <a:spcPct val="20000"/>
              </a:spcBef>
              <a:buClr>
                <a:schemeClr val="folHlink"/>
              </a:buClr>
              <a:buSzPct val="90000"/>
              <a:buFont typeface="Wingdings" panose="05000000000000000000" pitchFamily="2" charset="2"/>
              <a:buChar char="n"/>
            </a:pPr>
            <a:r>
              <a:rPr lang="ru-RU" altLang="ru-RU" sz="1400" dirty="0">
                <a:latin typeface="+mj-lt"/>
              </a:rPr>
              <a:t>Объект недвижимого имущества, находящийся в пользовании по договору социального найма, указан в разделе «Недвижимое имущество».</a:t>
            </a:r>
          </a:p>
          <a:p>
            <a:pPr algn="just" eaLnBrk="1" hangingPunct="1">
              <a:spcBef>
                <a:spcPct val="20000"/>
              </a:spcBef>
              <a:buClr>
                <a:schemeClr val="folHlink"/>
              </a:buClr>
              <a:buSzPct val="90000"/>
              <a:buFont typeface="Wingdings" panose="05000000000000000000" pitchFamily="2" charset="2"/>
              <a:buChar char="n"/>
            </a:pPr>
            <a:r>
              <a:rPr lang="ru-RU" altLang="ru-RU" sz="1400" dirty="0">
                <a:latin typeface="+mj-lt"/>
              </a:rPr>
              <a:t>Объект недвижимого имущества, который ранее указывался в разделе «Недвижимое имущество», фактически оказался объектом недвижимого имущества, находящимся в пользовании, в связи с членством в кооперативе (гаражном) либо оказался объектом, возведенном на соответствующем земельном участке, но регистрация такого объекта не осуществлена.</a:t>
            </a:r>
          </a:p>
          <a:p>
            <a:pPr algn="just" eaLnBrk="1" hangingPunct="1">
              <a:spcBef>
                <a:spcPct val="20000"/>
              </a:spcBef>
              <a:buClr>
                <a:schemeClr val="folHlink"/>
              </a:buClr>
              <a:buSzPct val="90000"/>
              <a:buFont typeface="Wingdings" panose="05000000000000000000" pitchFamily="2" charset="2"/>
              <a:buChar char="n"/>
            </a:pPr>
            <a:r>
              <a:rPr lang="ru-RU" altLang="ru-RU" sz="1400" dirty="0">
                <a:latin typeface="+mj-lt"/>
              </a:rPr>
              <a:t>Объект недвижимого имущества, который ранее указывался в разделе «Недвижимое имущество» (например, двухкомнатная квартира), фактически оказался двумя объектами недвижимого имущества (например, две однокомнатные квартиры).</a:t>
            </a:r>
          </a:p>
          <a:p>
            <a:pPr algn="just" eaLnBrk="1" hangingPunct="1">
              <a:spcBef>
                <a:spcPct val="20000"/>
              </a:spcBef>
              <a:buClr>
                <a:schemeClr val="folHlink"/>
              </a:buClr>
              <a:buSzPct val="90000"/>
              <a:buFont typeface="Wingdings" panose="05000000000000000000" pitchFamily="2" charset="2"/>
              <a:buChar char="n"/>
            </a:pPr>
            <a:r>
              <a:rPr lang="ru-RU" altLang="ru-RU" sz="1400" dirty="0">
                <a:latin typeface="+mj-lt"/>
              </a:rPr>
              <a:t>Не указаны сведения об имуществе, находящемся в долевой собственности служащего и члена его семьи, при этом сведения о наличии такого имущества в собственности члена семьи указаны в Справке члена семьи.</a:t>
            </a:r>
          </a:p>
          <a:p>
            <a:pPr algn="just" eaLnBrk="1" hangingPunct="1">
              <a:spcBef>
                <a:spcPct val="20000"/>
              </a:spcBef>
              <a:buClr>
                <a:schemeClr val="folHlink"/>
              </a:buClr>
              <a:buSzPct val="90000"/>
              <a:buFont typeface="Wingdings" panose="05000000000000000000" pitchFamily="2" charset="2"/>
              <a:buChar char="n"/>
            </a:pPr>
            <a:r>
              <a:rPr lang="ru-RU" altLang="ru-RU" sz="1400" dirty="0">
                <a:latin typeface="+mj-lt"/>
              </a:rPr>
              <a:t>Сведения об имуществе, принадлежащем супругам на праве совместной собственности, указаны только в справке одного из супругов либо в справке одного из супругов данные сведения указаны достоверно, а в справке другого - недостоверно.</a:t>
            </a:r>
          </a:p>
        </p:txBody>
      </p:sp>
      <p:sp>
        <p:nvSpPr>
          <p:cNvPr id="5" name="Номер слайда 4"/>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BE52D58A-921D-4512-8B12-652B98C0D894}" type="slidenum">
              <a:rPr lang="ru-RU" altLang="ru-RU">
                <a:latin typeface="Arial" panose="020B0604020202020204" pitchFamily="34" charset="0"/>
              </a:rPr>
              <a:pPr eaLnBrk="1" hangingPunct="1"/>
              <a:t>66</a:t>
            </a:fld>
            <a:endParaRPr lang="ru-RU" altLang="ru-RU">
              <a:latin typeface="Arial" panose="020B0604020202020204" pitchFamily="34" charset="0"/>
            </a:endParaRPr>
          </a:p>
        </p:txBody>
      </p:sp>
    </p:spTree>
  </p:cSld>
  <p:clrMapOvr>
    <a:masterClrMapping/>
  </p:clrMapOvr>
  <p:transition spd="med">
    <p:comb/>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idx="4294967295"/>
          </p:nvPr>
        </p:nvSpPr>
        <p:spPr>
          <a:xfrm>
            <a:off x="900113" y="333375"/>
            <a:ext cx="7715250" cy="884238"/>
          </a:xfrm>
        </p:spPr>
        <p:txBody>
          <a:bodyPr/>
          <a:lstStyle/>
          <a:p>
            <a:pPr algn="ctr" eaLnBrk="1" hangingPunct="1"/>
            <a:r>
              <a:rPr lang="ru-RU" altLang="ru-RU" sz="2100" b="1" smtClean="0">
                <a:solidFill>
                  <a:srgbClr val="009900"/>
                </a:solidFill>
              </a:rPr>
              <a:t>Примерный перечень ситуаций, которые могут быть расценены как </a:t>
            </a:r>
            <a:r>
              <a:rPr lang="ru-RU" altLang="ru-RU" sz="2900" b="1" u="sng" smtClean="0">
                <a:solidFill>
                  <a:srgbClr val="009900"/>
                </a:solidFill>
              </a:rPr>
              <a:t>несущественные</a:t>
            </a:r>
            <a:r>
              <a:rPr lang="ru-RU" altLang="ru-RU" sz="2100" b="1" smtClean="0">
                <a:solidFill>
                  <a:srgbClr val="009900"/>
                </a:solidFill>
              </a:rPr>
              <a:t> проступки</a:t>
            </a:r>
            <a:r>
              <a:rPr lang="ru-RU" altLang="ru-RU" sz="2100" smtClean="0">
                <a:solidFill>
                  <a:srgbClr val="009900"/>
                </a:solidFill>
              </a:rPr>
              <a:t/>
            </a:r>
            <a:br>
              <a:rPr lang="ru-RU" altLang="ru-RU" sz="2100" smtClean="0">
                <a:solidFill>
                  <a:srgbClr val="009900"/>
                </a:solidFill>
              </a:rPr>
            </a:br>
            <a:endParaRPr lang="ru-RU" altLang="ru-RU" sz="2100" smtClean="0">
              <a:solidFill>
                <a:srgbClr val="009900"/>
              </a:solidFill>
            </a:endParaRPr>
          </a:p>
        </p:txBody>
      </p:sp>
      <p:sp>
        <p:nvSpPr>
          <p:cNvPr id="70659" name="Rectangle 3"/>
          <p:cNvSpPr>
            <a:spLocks noGrp="1" noChangeArrowheads="1"/>
          </p:cNvSpPr>
          <p:nvPr>
            <p:ph type="body" idx="4294967295"/>
          </p:nvPr>
        </p:nvSpPr>
        <p:spPr>
          <a:xfrm>
            <a:off x="395288" y="1557338"/>
            <a:ext cx="8351837" cy="5040312"/>
          </a:xfrm>
        </p:spPr>
        <p:txBody>
          <a:bodyPr/>
          <a:lstStyle/>
          <a:p>
            <a:pPr eaLnBrk="1" hangingPunct="1"/>
            <a:endParaRPr lang="ru-RU" altLang="ru-RU" smtClean="0"/>
          </a:p>
          <a:p>
            <a:pPr eaLnBrk="1" hangingPunct="1"/>
            <a:endParaRPr lang="ru-RU" altLang="ru-RU" sz="2400" smtClean="0">
              <a:latin typeface="Times New Roman" panose="02020603050405020304" pitchFamily="18" charset="0"/>
            </a:endParaRPr>
          </a:p>
          <a:p>
            <a:pPr eaLnBrk="1" hangingPunct="1"/>
            <a:endParaRPr lang="ru-RU" altLang="ru-RU" sz="2400" smtClean="0">
              <a:latin typeface="Times New Roman" panose="02020603050405020304" pitchFamily="18" charset="0"/>
            </a:endParaRPr>
          </a:p>
        </p:txBody>
      </p:sp>
      <p:sp>
        <p:nvSpPr>
          <p:cNvPr id="70660" name="Прямоугольник 2"/>
          <p:cNvSpPr>
            <a:spLocks noChangeArrowheads="1"/>
          </p:cNvSpPr>
          <p:nvPr/>
        </p:nvSpPr>
        <p:spPr bwMode="auto">
          <a:xfrm>
            <a:off x="489111" y="1484784"/>
            <a:ext cx="8675687" cy="53060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3400" indent="-533400"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just" eaLnBrk="1" hangingPunct="1">
              <a:spcBef>
                <a:spcPct val="20000"/>
              </a:spcBef>
              <a:buClr>
                <a:schemeClr val="folHlink"/>
              </a:buClr>
              <a:buSzPct val="90000"/>
              <a:buFont typeface="Wingdings" panose="05000000000000000000" pitchFamily="2" charset="2"/>
              <a:buChar char="n"/>
            </a:pPr>
            <a:r>
              <a:rPr lang="ru-RU" altLang="ru-RU" sz="1400" dirty="0">
                <a:latin typeface="+mj-lt"/>
              </a:rPr>
              <a:t>Площадь объекта недвижимого имущества указана некорректно, при этом величина ошибки не превышает 5% от реальной площади данного объекта (и как следствие является округлением в большую или меньшую сторону его площади) либо является технической ошибкой (опиской или опечаткой), допущенной при указании площади данного объекта.</a:t>
            </a:r>
          </a:p>
          <a:p>
            <a:pPr algn="just" eaLnBrk="1" hangingPunct="1">
              <a:spcBef>
                <a:spcPct val="20000"/>
              </a:spcBef>
              <a:buClr>
                <a:schemeClr val="folHlink"/>
              </a:buClr>
              <a:buSzPct val="90000"/>
              <a:buFont typeface="Wingdings" panose="05000000000000000000" pitchFamily="2" charset="2"/>
              <a:buChar char="n"/>
            </a:pPr>
            <a:r>
              <a:rPr lang="ru-RU" altLang="ru-RU" sz="1400" dirty="0">
                <a:latin typeface="+mj-lt"/>
              </a:rPr>
              <a:t>Не указаны сведения о транспортных средствах, рыночная стоимость которых не превышает 100 000 рублей, фактическое пользование данными транспортными средствами не осуществляется более 10 лет и (или) они были переданы третьим лицам по генеральной доверенности, а также о транспортных средствах, находящихся в угоне.</a:t>
            </a:r>
          </a:p>
          <a:p>
            <a:pPr algn="just" eaLnBrk="1" hangingPunct="1">
              <a:spcBef>
                <a:spcPct val="20000"/>
              </a:spcBef>
              <a:buClr>
                <a:schemeClr val="folHlink"/>
              </a:buClr>
              <a:buSzPct val="90000"/>
              <a:buFont typeface="Wingdings" panose="05000000000000000000" pitchFamily="2" charset="2"/>
              <a:buChar char="n"/>
            </a:pPr>
            <a:r>
              <a:rPr lang="ru-RU" altLang="ru-RU" sz="1400" dirty="0">
                <a:latin typeface="+mj-lt"/>
              </a:rPr>
              <a:t>Ошибки в наименовании вида транспортного средства и в наименовании места его регистрации (за исключением субъекта Российской Федерации).</a:t>
            </a:r>
          </a:p>
          <a:p>
            <a:pPr algn="just" eaLnBrk="1" hangingPunct="1">
              <a:spcBef>
                <a:spcPct val="20000"/>
              </a:spcBef>
              <a:buClr>
                <a:schemeClr val="folHlink"/>
              </a:buClr>
              <a:buSzPct val="90000"/>
              <a:buFont typeface="Wingdings" panose="05000000000000000000" pitchFamily="2" charset="2"/>
              <a:buChar char="n"/>
            </a:pPr>
            <a:r>
              <a:rPr lang="ru-RU" altLang="ru-RU" sz="1400" dirty="0">
                <a:latin typeface="+mj-lt"/>
              </a:rPr>
              <a:t>Не указаны сведения о находящихся в собственности ценных бумагах, при этом данные ценные бумаги не дают владельцу права на участие в управлении коммерческой организацией, приносимый ими доход не превышает сумму, равную 1 000 рублей в год, а их общая рыночная стоимость не превышает сумму 10 000 рублей.</a:t>
            </a:r>
          </a:p>
          <a:p>
            <a:pPr algn="just" eaLnBrk="1" hangingPunct="1">
              <a:spcBef>
                <a:spcPct val="20000"/>
              </a:spcBef>
              <a:buClr>
                <a:schemeClr val="folHlink"/>
              </a:buClr>
              <a:buSzPct val="90000"/>
              <a:buFont typeface="Wingdings" panose="05000000000000000000" pitchFamily="2" charset="2"/>
              <a:buChar char="n"/>
            </a:pPr>
            <a:r>
              <a:rPr lang="ru-RU" altLang="ru-RU" sz="1400" dirty="0">
                <a:latin typeface="+mj-lt"/>
              </a:rPr>
              <a:t>Не указаны сведения о банковских счетах, вкладах, остаток денежных средств на которых не превышает 10 000 рублей, при этом движение денежных средств по счету в отчетном периоде не осуществлялось.</a:t>
            </a:r>
          </a:p>
          <a:p>
            <a:pPr algn="just" eaLnBrk="1" hangingPunct="1">
              <a:spcBef>
                <a:spcPct val="20000"/>
              </a:spcBef>
              <a:buClr>
                <a:schemeClr val="folHlink"/>
              </a:buClr>
              <a:buSzPct val="90000"/>
              <a:buFont typeface="Wingdings" panose="05000000000000000000" pitchFamily="2" charset="2"/>
              <a:buChar char="n"/>
            </a:pPr>
            <a:r>
              <a:rPr lang="ru-RU" altLang="ru-RU" sz="1400" dirty="0">
                <a:latin typeface="+mj-lt"/>
              </a:rPr>
              <a:t>Не указаны сведения о счете, открытом в банке, расположенном на территории Российской Федерации, который использовался в отчетном периоде только для совершения сделки по приобретению объекта недвижимого имущества и (или) транспортного средства, а также аренды банковской ячейки для этих сделок, если остаток средств на данном счете по состоянию на 31 декабря отчетного периода составлял менее 10 000 рублей и при этом сведения о совершенной сделке и (или) приобретенном имуществе указаны в соответствующем разделе Справки.</a:t>
            </a:r>
          </a:p>
          <a:p>
            <a:pPr eaLnBrk="1" hangingPunct="1">
              <a:spcBef>
                <a:spcPct val="20000"/>
              </a:spcBef>
              <a:buClr>
                <a:schemeClr val="folHlink"/>
              </a:buClr>
              <a:buSzPct val="90000"/>
              <a:buFont typeface="Wingdings" panose="05000000000000000000" pitchFamily="2" charset="2"/>
              <a:buChar char="n"/>
            </a:pPr>
            <a:endParaRPr lang="ru-RU" altLang="ru-RU" sz="1400" dirty="0">
              <a:latin typeface="Arial" panose="020B0604020202020204" pitchFamily="34" charset="0"/>
            </a:endParaRPr>
          </a:p>
        </p:txBody>
      </p:sp>
      <p:sp>
        <p:nvSpPr>
          <p:cNvPr id="5" name="Номер слайда 4"/>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3DCF1312-7551-48B6-8094-B59F2E985757}" type="slidenum">
              <a:rPr lang="ru-RU" altLang="ru-RU">
                <a:latin typeface="Arial" panose="020B0604020202020204" pitchFamily="34" charset="0"/>
              </a:rPr>
              <a:pPr eaLnBrk="1" hangingPunct="1"/>
              <a:t>67</a:t>
            </a:fld>
            <a:endParaRPr lang="ru-RU" altLang="ru-RU">
              <a:latin typeface="Arial" panose="020B0604020202020204" pitchFamily="34" charset="0"/>
            </a:endParaRPr>
          </a:p>
        </p:txBody>
      </p:sp>
    </p:spTree>
  </p:cSld>
  <p:clrMapOvr>
    <a:masterClrMapping/>
  </p:clrMapOvr>
  <p:transition spd="med">
    <p:comb/>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96202072-9B75-4B77-A614-278F50363DD0}" type="slidenum">
              <a:rPr lang="ru-RU" altLang="ru-RU">
                <a:latin typeface="Arial" panose="020B0604020202020204" pitchFamily="34" charset="0"/>
              </a:rPr>
              <a:pPr eaLnBrk="1" hangingPunct="1"/>
              <a:t>68</a:t>
            </a:fld>
            <a:endParaRPr lang="ru-RU" altLang="ru-RU">
              <a:latin typeface="Arial" panose="020B0604020202020204" pitchFamily="34" charset="0"/>
            </a:endParaRPr>
          </a:p>
        </p:txBody>
      </p:sp>
      <p:sp>
        <p:nvSpPr>
          <p:cNvPr id="71683" name="Прямоугольник 2"/>
          <p:cNvSpPr>
            <a:spLocks noChangeArrowheads="1"/>
          </p:cNvSpPr>
          <p:nvPr/>
        </p:nvSpPr>
        <p:spPr bwMode="auto">
          <a:xfrm>
            <a:off x="684213" y="1484313"/>
            <a:ext cx="8135937"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just" eaLnBrk="1" hangingPunct="1"/>
            <a:r>
              <a:rPr lang="ru-RU" altLang="ru-RU" sz="1600" i="1" dirty="0">
                <a:latin typeface="Times New Roman" panose="02020603050405020304" pitchFamily="18" charset="0"/>
                <a:cs typeface="Times New Roman" panose="02020603050405020304" pitchFamily="18" charset="0"/>
              </a:rPr>
              <a:t>Примеры:</a:t>
            </a:r>
          </a:p>
          <a:p>
            <a:pPr algn="just" eaLnBrk="1" hangingPunct="1">
              <a:buFontTx/>
              <a:buChar char="•"/>
            </a:pPr>
            <a:r>
              <a:rPr lang="ru-RU" altLang="ru-RU" sz="1600" dirty="0">
                <a:latin typeface="Times New Roman" panose="02020603050405020304" pitchFamily="18" charset="0"/>
                <a:cs typeface="Times New Roman" panose="02020603050405020304" pitchFamily="18" charset="0"/>
              </a:rPr>
              <a:t>Разница фактически полученного дохода и суммарного дохода, указанного в Справке, не превышает 10 000 р.</a:t>
            </a:r>
          </a:p>
          <a:p>
            <a:pPr algn="just" eaLnBrk="1" hangingPunct="1">
              <a:spcBef>
                <a:spcPct val="20000"/>
              </a:spcBef>
              <a:buFontTx/>
              <a:buChar char="•"/>
            </a:pPr>
            <a:r>
              <a:rPr lang="ru-RU" altLang="ru-RU" sz="1600" dirty="0">
                <a:latin typeface="Times New Roman" panose="02020603050405020304" pitchFamily="18" charset="0"/>
                <a:cs typeface="Times New Roman" panose="02020603050405020304" pitchFamily="18" charset="0"/>
              </a:rPr>
              <a:t>Не указаны сведения об имуществе, находящемся в долевой собственности служащего и члена его семьи, при этом сведения о наличии такого имущества в собственности члена семьи указаны в Справке члена семьи.</a:t>
            </a:r>
          </a:p>
          <a:p>
            <a:pPr algn="just" eaLnBrk="1" hangingPunct="1">
              <a:spcBef>
                <a:spcPct val="20000"/>
              </a:spcBef>
              <a:buFontTx/>
              <a:buChar char="•"/>
            </a:pPr>
            <a:r>
              <a:rPr lang="ru-RU" altLang="ru-RU" sz="1600" dirty="0">
                <a:latin typeface="Times New Roman" panose="02020603050405020304" pitchFamily="18" charset="0"/>
                <a:cs typeface="Times New Roman" panose="02020603050405020304" pitchFamily="18" charset="0"/>
              </a:rPr>
              <a:t>Сведения об имуществе, принадлежащем супругам на праве совместной собственности, указаны только в справке одного из супругов либо в справке одного из супругов данные сведения указаны достоверно, а в справке другого - недостоверно.</a:t>
            </a:r>
          </a:p>
          <a:p>
            <a:pPr algn="just" eaLnBrk="1" hangingPunct="1">
              <a:spcBef>
                <a:spcPct val="20000"/>
              </a:spcBef>
              <a:buFontTx/>
              <a:buChar char="•"/>
            </a:pPr>
            <a:r>
              <a:rPr lang="ru-RU" altLang="ru-RU" sz="1600" dirty="0">
                <a:latin typeface="Times New Roman" panose="02020603050405020304" pitchFamily="18" charset="0"/>
                <a:cs typeface="Times New Roman" panose="02020603050405020304" pitchFamily="18" charset="0"/>
              </a:rPr>
              <a:t>Площадь объекта недвижимого имущества указана некорректно, при этом величина ошибки не превышает 5% от реальной площади данного объекта либо является опиской или опечаткой.</a:t>
            </a:r>
          </a:p>
          <a:p>
            <a:pPr algn="just" eaLnBrk="1" hangingPunct="1">
              <a:spcBef>
                <a:spcPct val="20000"/>
              </a:spcBef>
              <a:buFontTx/>
              <a:buChar char="•"/>
            </a:pPr>
            <a:r>
              <a:rPr lang="ru-RU" altLang="ru-RU" sz="1600" dirty="0">
                <a:latin typeface="Times New Roman" panose="02020603050405020304" pitchFamily="18" charset="0"/>
                <a:cs typeface="Times New Roman" panose="02020603050405020304" pitchFamily="18" charset="0"/>
              </a:rPr>
              <a:t>Не указаны сведения о транспортных средствах, рыночная стоимость которых не превышает 100 000 рублей, фактическое пользование данными транспортными средствами не осуществляется более 10 лет и (или) они были переданы третьим лицам по генеральной доверенности, а также о транспортных средствах, находящихся в угоне.</a:t>
            </a:r>
          </a:p>
          <a:p>
            <a:pPr algn="just" eaLnBrk="1" hangingPunct="1">
              <a:spcBef>
                <a:spcPct val="20000"/>
              </a:spcBef>
              <a:buFontTx/>
              <a:buChar char="•"/>
            </a:pPr>
            <a:r>
              <a:rPr lang="ru-RU" altLang="ru-RU" sz="1600" dirty="0">
                <a:latin typeface="Times New Roman" panose="02020603050405020304" pitchFamily="18" charset="0"/>
                <a:cs typeface="Times New Roman" panose="02020603050405020304" pitchFamily="18" charset="0"/>
              </a:rPr>
              <a:t>Не указаны сведения о банковских счетах, вкладах, остаток денежных средств на которых не превышает 1 000 рублей, при этом движение денежных средств по счету в отчетном периоде не осуществлялось.</a:t>
            </a:r>
          </a:p>
        </p:txBody>
      </p:sp>
      <p:sp>
        <p:nvSpPr>
          <p:cNvPr id="71684" name="Прямоугольник 3"/>
          <p:cNvSpPr>
            <a:spLocks noChangeArrowheads="1"/>
          </p:cNvSpPr>
          <p:nvPr/>
        </p:nvSpPr>
        <p:spPr bwMode="auto">
          <a:xfrm>
            <a:off x="1042988" y="333375"/>
            <a:ext cx="7632700" cy="72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spcAft>
                <a:spcPts val="600"/>
              </a:spcAft>
            </a:pPr>
            <a:r>
              <a:rPr lang="ru-RU" altLang="ru-RU" b="1" dirty="0">
                <a:latin typeface="+mj-lt"/>
              </a:rPr>
              <a:t>Несущественные проступки, совершены впервые,</a:t>
            </a:r>
          </a:p>
          <a:p>
            <a:pPr algn="ctr" eaLnBrk="1" hangingPunct="1">
              <a:spcAft>
                <a:spcPts val="1200"/>
              </a:spcAft>
            </a:pPr>
            <a:r>
              <a:rPr lang="ru-RU" altLang="ru-RU" b="1" dirty="0">
                <a:latin typeface="+mj-lt"/>
              </a:rPr>
              <a:t>взыскание не применяется:</a:t>
            </a:r>
          </a:p>
        </p:txBody>
      </p:sp>
    </p:spTree>
  </p:cSld>
  <p:clrMapOvr>
    <a:masterClrMapping/>
  </p:clrMapOvr>
  <p:transition spd="med">
    <p:comb/>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A559AD0C-57DF-4808-8A6B-381D3FBD27AA}" type="slidenum">
              <a:rPr lang="ru-RU" altLang="ru-RU">
                <a:latin typeface="Arial" panose="020B0604020202020204" pitchFamily="34" charset="0"/>
              </a:rPr>
              <a:pPr eaLnBrk="1" hangingPunct="1"/>
              <a:t>69</a:t>
            </a:fld>
            <a:endParaRPr lang="ru-RU" altLang="ru-RU">
              <a:latin typeface="Arial" panose="020B0604020202020204" pitchFamily="34" charset="0"/>
            </a:endParaRPr>
          </a:p>
        </p:txBody>
      </p:sp>
      <p:sp>
        <p:nvSpPr>
          <p:cNvPr id="72707" name="Прямоугольник 2"/>
          <p:cNvSpPr>
            <a:spLocks noChangeArrowheads="1"/>
          </p:cNvSpPr>
          <p:nvPr/>
        </p:nvSpPr>
        <p:spPr bwMode="auto">
          <a:xfrm>
            <a:off x="827088" y="1628775"/>
            <a:ext cx="7993062" cy="438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just" eaLnBrk="1" hangingPunct="1">
              <a:spcBef>
                <a:spcPct val="20000"/>
              </a:spcBef>
              <a:spcAft>
                <a:spcPts val="1200"/>
              </a:spcAft>
            </a:pPr>
            <a:r>
              <a:rPr lang="ru-RU" altLang="ru-RU" sz="1600" i="1">
                <a:latin typeface="Times New Roman" panose="02020603050405020304" pitchFamily="18" charset="0"/>
                <a:cs typeface="Times New Roman" panose="02020603050405020304" pitchFamily="18" charset="0"/>
              </a:rPr>
              <a:t>Примеры:</a:t>
            </a:r>
          </a:p>
          <a:p>
            <a:pPr algn="just" eaLnBrk="1" hangingPunct="1">
              <a:spcBef>
                <a:spcPct val="20000"/>
              </a:spcBef>
              <a:buFontTx/>
              <a:buChar char="•"/>
            </a:pPr>
            <a:r>
              <a:rPr lang="ru-RU" altLang="ru-RU" sz="1600">
                <a:latin typeface="Times New Roman" panose="02020603050405020304" pitchFamily="18" charset="0"/>
                <a:cs typeface="Times New Roman" panose="02020603050405020304" pitchFamily="18" charset="0"/>
              </a:rPr>
              <a:t>Не указан доход от преподавательской, научной и иной творческой деятельности в организациях, в отношении которых служащий не осуществляет функции государственного управления, сумма дохода не превышает 10 000 рублей, служащий уведомил о выполнении иной оплачиваемой работы.</a:t>
            </a:r>
          </a:p>
          <a:p>
            <a:pPr algn="just" eaLnBrk="1" hangingPunct="1">
              <a:spcBef>
                <a:spcPct val="20000"/>
              </a:spcBef>
              <a:buFontTx/>
              <a:buChar char="•"/>
            </a:pPr>
            <a:r>
              <a:rPr lang="ru-RU" altLang="ru-RU" sz="1600">
                <a:latin typeface="Times New Roman" panose="02020603050405020304" pitchFamily="18" charset="0"/>
                <a:cs typeface="Times New Roman" panose="02020603050405020304" pitchFamily="18" charset="0"/>
              </a:rPr>
              <a:t>Не указаны сведения об участии в коммерческой организации, при этом у соответствующей организации отсутствует хозяйственная деятельность в течение 3 и более лет, предшествующих подаче Справки, и нет сомнений в отсутствии коррупционной составляющей в действиях (бездействии) служащего.</a:t>
            </a:r>
          </a:p>
          <a:p>
            <a:pPr algn="just" eaLnBrk="1" hangingPunct="1">
              <a:spcBef>
                <a:spcPct val="20000"/>
              </a:spcBef>
              <a:buFontTx/>
              <a:buChar char="•"/>
            </a:pPr>
            <a:r>
              <a:rPr lang="ru-RU" altLang="ru-RU" sz="1600">
                <a:latin typeface="Times New Roman" panose="02020603050405020304" pitchFamily="18" charset="0"/>
                <a:cs typeface="Times New Roman" panose="02020603050405020304" pitchFamily="18" charset="0"/>
              </a:rPr>
              <a:t>Не представлены сведения о доходе от вклада в банке, сумма которого не превышает 10 000 рублей, если она была переведена на банковский счет служащего, средства со счета не снимались, при этом в Справке отражены полные и достоверные сведения об этом счете.</a:t>
            </a:r>
          </a:p>
          <a:p>
            <a:pPr algn="just" eaLnBrk="1" hangingPunct="1">
              <a:spcBef>
                <a:spcPct val="20000"/>
              </a:spcBef>
              <a:buFontTx/>
              <a:buChar char="•"/>
            </a:pPr>
            <a:r>
              <a:rPr lang="ru-RU" altLang="ru-RU" sz="1600">
                <a:latin typeface="Times New Roman" panose="02020603050405020304" pitchFamily="18" charset="0"/>
                <a:cs typeface="Times New Roman" panose="02020603050405020304" pitchFamily="18" charset="0"/>
              </a:rPr>
              <a:t>Не указаны сведения о ветхом частном доме, расположенном в среднестатистическом дачном некоммерческом товариществе, при общем доходе семьи служащего из трех человек менее 1,5 млн. рублей в год.</a:t>
            </a:r>
          </a:p>
        </p:txBody>
      </p:sp>
      <p:sp>
        <p:nvSpPr>
          <p:cNvPr id="72708" name="Прямоугольник 3"/>
          <p:cNvSpPr>
            <a:spLocks noChangeArrowheads="1"/>
          </p:cNvSpPr>
          <p:nvPr/>
        </p:nvSpPr>
        <p:spPr bwMode="auto">
          <a:xfrm>
            <a:off x="2124075" y="333375"/>
            <a:ext cx="4968875" cy="72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spcAft>
                <a:spcPts val="600"/>
              </a:spcAft>
            </a:pPr>
            <a:r>
              <a:rPr lang="ru-RU" altLang="ru-RU" b="1" dirty="0">
                <a:latin typeface="+mj-lt"/>
              </a:rPr>
              <a:t>Малозначительные проступки,</a:t>
            </a:r>
          </a:p>
          <a:p>
            <a:pPr algn="ctr" eaLnBrk="1" hangingPunct="1">
              <a:spcAft>
                <a:spcPts val="1200"/>
              </a:spcAft>
            </a:pPr>
            <a:r>
              <a:rPr lang="ru-RU" altLang="ru-RU" b="1" dirty="0">
                <a:latin typeface="+mj-lt"/>
              </a:rPr>
              <a:t>«базовое» взыскание - замечание:</a:t>
            </a:r>
          </a:p>
        </p:txBody>
      </p:sp>
    </p:spTree>
  </p:cSld>
  <p:clrMapOvr>
    <a:masterClrMapping/>
  </p:clrMapOvr>
  <p:transition spd="med">
    <p:comb/>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Объект 2"/>
          <p:cNvSpPr>
            <a:spLocks noGrp="1"/>
          </p:cNvSpPr>
          <p:nvPr>
            <p:ph sz="quarter" idx="4294967295"/>
          </p:nvPr>
        </p:nvSpPr>
        <p:spPr>
          <a:xfrm>
            <a:off x="323850" y="333375"/>
            <a:ext cx="8497888" cy="936625"/>
          </a:xfrm>
        </p:spPr>
        <p:txBody>
          <a:bodyPr/>
          <a:lstStyle/>
          <a:p>
            <a:pPr marL="44450" indent="0" algn="ctr" eaLnBrk="1" hangingPunct="1">
              <a:buFont typeface="Wingdings" panose="05000000000000000000" pitchFamily="2" charset="2"/>
              <a:buNone/>
            </a:pPr>
            <a:r>
              <a:rPr lang="ru-RU" altLang="ru-RU" sz="3200" dirty="0" smtClean="0">
                <a:solidFill>
                  <a:srgbClr val="31489F"/>
                </a:solidFill>
                <a:latin typeface="+mj-lt"/>
              </a:rPr>
              <a:t>Обязательные элементы состава правонарушения:</a:t>
            </a:r>
          </a:p>
        </p:txBody>
      </p:sp>
      <p:sp>
        <p:nvSpPr>
          <p:cNvPr id="9219" name="Rectangle 3"/>
          <p:cNvSpPr>
            <a:spLocks noChangeArrowheads="1"/>
          </p:cNvSpPr>
          <p:nvPr/>
        </p:nvSpPr>
        <p:spPr bwMode="auto">
          <a:xfrm>
            <a:off x="914400" y="2349500"/>
            <a:ext cx="7772400" cy="378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spcBef>
                <a:spcPct val="20000"/>
              </a:spcBef>
              <a:buClr>
                <a:schemeClr val="folHlink"/>
              </a:buClr>
              <a:buSzPct val="90000"/>
              <a:buFont typeface="Wingdings" panose="05000000000000000000" pitchFamily="2" charset="2"/>
              <a:buChar char="n"/>
            </a:pPr>
            <a:r>
              <a:rPr lang="ru-RU" altLang="ru-RU" sz="2800" dirty="0">
                <a:latin typeface="+mj-lt"/>
              </a:rPr>
              <a:t>Объект правонарушения </a:t>
            </a:r>
          </a:p>
          <a:p>
            <a:pPr eaLnBrk="1" hangingPunct="1">
              <a:spcBef>
                <a:spcPct val="20000"/>
              </a:spcBef>
              <a:buClr>
                <a:schemeClr val="folHlink"/>
              </a:buClr>
              <a:buSzPct val="90000"/>
              <a:buFont typeface="Wingdings" panose="05000000000000000000" pitchFamily="2" charset="2"/>
              <a:buChar char="n"/>
            </a:pPr>
            <a:r>
              <a:rPr lang="ru-RU" altLang="ru-RU" sz="2800" dirty="0">
                <a:latin typeface="+mj-lt"/>
              </a:rPr>
              <a:t>Объективная сторона правонарушения</a:t>
            </a:r>
          </a:p>
          <a:p>
            <a:pPr eaLnBrk="1" hangingPunct="1">
              <a:spcBef>
                <a:spcPct val="20000"/>
              </a:spcBef>
              <a:buClr>
                <a:schemeClr val="folHlink"/>
              </a:buClr>
              <a:buSzPct val="90000"/>
              <a:buFont typeface="Wingdings" panose="05000000000000000000" pitchFamily="2" charset="2"/>
              <a:buChar char="n"/>
            </a:pPr>
            <a:r>
              <a:rPr lang="ru-RU" altLang="ru-RU" sz="2800" dirty="0">
                <a:latin typeface="+mj-lt"/>
              </a:rPr>
              <a:t>Субъект правонарушения</a:t>
            </a:r>
          </a:p>
          <a:p>
            <a:pPr eaLnBrk="1" hangingPunct="1">
              <a:spcBef>
                <a:spcPct val="20000"/>
              </a:spcBef>
              <a:buClr>
                <a:schemeClr val="folHlink"/>
              </a:buClr>
              <a:buSzPct val="90000"/>
              <a:buFont typeface="Wingdings" panose="05000000000000000000" pitchFamily="2" charset="2"/>
              <a:buChar char="n"/>
            </a:pPr>
            <a:r>
              <a:rPr lang="ru-RU" altLang="ru-RU" sz="2800" dirty="0">
                <a:latin typeface="+mj-lt"/>
              </a:rPr>
              <a:t>Субъективная сторона правонарушения</a:t>
            </a:r>
          </a:p>
        </p:txBody>
      </p:sp>
      <p:sp>
        <p:nvSpPr>
          <p:cNvPr id="4" name="Номер слайда 3"/>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C667B6AF-9FA3-4F7E-88DD-87A60F870BF5}" type="slidenum">
              <a:rPr lang="ru-RU" altLang="ru-RU">
                <a:latin typeface="Arial" panose="020B0604020202020204" pitchFamily="34" charset="0"/>
              </a:rPr>
              <a:pPr eaLnBrk="1" hangingPunct="1"/>
              <a:t>7</a:t>
            </a:fld>
            <a:endParaRPr lang="ru-RU" altLang="ru-RU">
              <a:latin typeface="Arial" panose="020B0604020202020204" pitchFamily="34" charset="0"/>
            </a:endParaRPr>
          </a:p>
        </p:txBody>
      </p:sp>
    </p:spTree>
  </p:cSld>
  <p:clrMapOvr>
    <a:masterClrMapping/>
  </p:clrMapOvr>
  <p:transition spd="med">
    <p:comb/>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42C77914-BC5E-44D4-820D-9DB6A284E196}" type="slidenum">
              <a:rPr lang="ru-RU" altLang="ru-RU">
                <a:latin typeface="Arial" panose="020B0604020202020204" pitchFamily="34" charset="0"/>
              </a:rPr>
              <a:pPr eaLnBrk="1" hangingPunct="1"/>
              <a:t>70</a:t>
            </a:fld>
            <a:endParaRPr lang="ru-RU" altLang="ru-RU">
              <a:latin typeface="Arial" panose="020B0604020202020204" pitchFamily="34" charset="0"/>
            </a:endParaRPr>
          </a:p>
        </p:txBody>
      </p:sp>
      <p:sp>
        <p:nvSpPr>
          <p:cNvPr id="73731" name="Прямоугольник 2"/>
          <p:cNvSpPr>
            <a:spLocks noChangeArrowheads="1"/>
          </p:cNvSpPr>
          <p:nvPr/>
        </p:nvSpPr>
        <p:spPr bwMode="auto">
          <a:xfrm>
            <a:off x="611560" y="983625"/>
            <a:ext cx="8352928" cy="536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just" eaLnBrk="1" hangingPunct="1"/>
            <a:r>
              <a:rPr lang="ru-RU" altLang="ru-RU" sz="1600" i="1" dirty="0">
                <a:latin typeface="Times New Roman" panose="02020603050405020304" pitchFamily="18" charset="0"/>
                <a:cs typeface="Times New Roman" panose="02020603050405020304" pitchFamily="18" charset="0"/>
              </a:rPr>
              <a:t>Примеры:</a:t>
            </a:r>
          </a:p>
          <a:p>
            <a:pPr algn="just" eaLnBrk="1" hangingPunct="1">
              <a:buFontTx/>
              <a:buChar char="•"/>
            </a:pPr>
            <a:r>
              <a:rPr lang="ru-RU" altLang="ru-RU" sz="1600" dirty="0">
                <a:latin typeface="Times New Roman" panose="02020603050405020304" pitchFamily="18" charset="0"/>
                <a:cs typeface="Times New Roman" panose="02020603050405020304" pitchFamily="18" charset="0"/>
              </a:rPr>
              <a:t>Не представлены сведения о своих доходах, расходах, имуществе, обязательствах имущественного характера.</a:t>
            </a:r>
          </a:p>
          <a:p>
            <a:pPr algn="just" eaLnBrk="1" hangingPunct="1">
              <a:spcBef>
                <a:spcPct val="20000"/>
              </a:spcBef>
              <a:buFontTx/>
              <a:buChar char="•"/>
            </a:pPr>
            <a:r>
              <a:rPr lang="ru-RU" altLang="ru-RU" sz="1600" dirty="0">
                <a:latin typeface="Times New Roman" panose="02020603050405020304" pitchFamily="18" charset="0"/>
                <a:cs typeface="Times New Roman" panose="02020603050405020304" pitchFamily="18" charset="0"/>
              </a:rPr>
              <a:t>Сокрыты факты приобретения земельных участков, объектов недвижимого имущества, транспортных средств, ценных бумаг, стоимость которых служащий не может объяснить исходя из своего официального дохода. </a:t>
            </a:r>
          </a:p>
          <a:p>
            <a:pPr algn="just" eaLnBrk="1" hangingPunct="1">
              <a:spcBef>
                <a:spcPct val="20000"/>
              </a:spcBef>
              <a:buFontTx/>
              <a:buChar char="•"/>
            </a:pPr>
            <a:r>
              <a:rPr lang="ru-RU" altLang="ru-RU" sz="1600" dirty="0">
                <a:latin typeface="Times New Roman" panose="02020603050405020304" pitchFamily="18" charset="0"/>
                <a:cs typeface="Times New Roman" panose="02020603050405020304" pitchFamily="18" charset="0"/>
              </a:rPr>
              <a:t>Сокрыт банковский счет, движение денежных средств по которому в течение отчетного года не было объяснено исходя из доходов служащего.</a:t>
            </a:r>
          </a:p>
          <a:p>
            <a:pPr algn="just" eaLnBrk="1" hangingPunct="1">
              <a:spcBef>
                <a:spcPct val="20000"/>
              </a:spcBef>
              <a:buFontTx/>
              <a:buChar char="•"/>
            </a:pPr>
            <a:r>
              <a:rPr lang="ru-RU" altLang="ru-RU" sz="1600" dirty="0">
                <a:latin typeface="Times New Roman" panose="02020603050405020304" pitchFamily="18" charset="0"/>
                <a:cs typeface="Times New Roman" panose="02020603050405020304" pitchFamily="18" charset="0"/>
              </a:rPr>
              <a:t>Представлены недостоверные сведения, способствующие сокрытию информации о наличии конфликта интересов.</a:t>
            </a:r>
          </a:p>
          <a:p>
            <a:pPr algn="just" eaLnBrk="1" hangingPunct="1">
              <a:spcBef>
                <a:spcPct val="20000"/>
              </a:spcBef>
              <a:buFontTx/>
              <a:buChar char="•"/>
            </a:pPr>
            <a:r>
              <a:rPr lang="ru-RU" altLang="ru-RU" sz="1600" dirty="0">
                <a:latin typeface="Times New Roman" panose="02020603050405020304" pitchFamily="18" charset="0"/>
                <a:cs typeface="Times New Roman" panose="02020603050405020304" pitchFamily="18" charset="0"/>
              </a:rPr>
              <a:t>Представлены недостоверные сведения, способствующие сокрытию информации о нарушении запретов.</a:t>
            </a:r>
          </a:p>
          <a:p>
            <a:pPr algn="just" eaLnBrk="1" hangingPunct="1">
              <a:spcBef>
                <a:spcPct val="20000"/>
              </a:spcBef>
              <a:buFontTx/>
              <a:buChar char="•"/>
            </a:pPr>
            <a:r>
              <a:rPr lang="ru-RU" altLang="ru-RU" sz="1600" dirty="0">
                <a:latin typeface="Times New Roman" panose="02020603050405020304" pitchFamily="18" charset="0"/>
                <a:cs typeface="Times New Roman" panose="02020603050405020304" pitchFamily="18" charset="0"/>
              </a:rPr>
              <a:t>Сокрыты сведения о находящемся в собственности недвижимом имуществе, расположенном за пределами Российской Федерации.</a:t>
            </a:r>
          </a:p>
          <a:p>
            <a:pPr algn="just" eaLnBrk="1" hangingPunct="1">
              <a:spcBef>
                <a:spcPct val="20000"/>
              </a:spcBef>
              <a:buFontTx/>
              <a:buChar char="•"/>
            </a:pPr>
            <a:r>
              <a:rPr lang="ru-RU" altLang="ru-RU" sz="1600" dirty="0">
                <a:latin typeface="Times New Roman" panose="02020603050405020304" pitchFamily="18" charset="0"/>
                <a:cs typeface="Times New Roman" panose="02020603050405020304" pitchFamily="18" charset="0"/>
              </a:rPr>
              <a:t>Значительно завышена общая сумма полученных доходов либо указание реально не полученных служащим доходов с целью обоснования факта приобретения недвижимого имущества на законные доходы.</a:t>
            </a:r>
          </a:p>
          <a:p>
            <a:pPr algn="just" eaLnBrk="1" hangingPunct="1">
              <a:spcBef>
                <a:spcPct val="20000"/>
              </a:spcBef>
              <a:buFontTx/>
              <a:buChar char="•"/>
            </a:pPr>
            <a:r>
              <a:rPr lang="ru-RU" altLang="ru-RU" sz="1600" dirty="0">
                <a:latin typeface="Times New Roman" panose="02020603050405020304" pitchFamily="18" charset="0"/>
                <a:cs typeface="Times New Roman" panose="02020603050405020304" pitchFamily="18" charset="0"/>
              </a:rPr>
              <a:t>Занижена стоимость совершенных сделок по приобретению земельных участков, объектов недвижимого имущества, транспортных средств, ценных бумаг, с тем чтобы такие сделки можно было объяснить исходя из доходов служащего.</a:t>
            </a:r>
          </a:p>
        </p:txBody>
      </p:sp>
      <p:sp>
        <p:nvSpPr>
          <p:cNvPr id="73732" name="Прямоугольник 3"/>
          <p:cNvSpPr>
            <a:spLocks noChangeArrowheads="1"/>
          </p:cNvSpPr>
          <p:nvPr/>
        </p:nvSpPr>
        <p:spPr bwMode="auto">
          <a:xfrm>
            <a:off x="1042988" y="260350"/>
            <a:ext cx="7058025" cy="72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spcAft>
                <a:spcPts val="600"/>
              </a:spcAft>
            </a:pPr>
            <a:r>
              <a:rPr lang="ru-RU" altLang="ru-RU" b="1" dirty="0">
                <a:latin typeface="+mj-lt"/>
              </a:rPr>
              <a:t>Значительные проступки,</a:t>
            </a:r>
          </a:p>
          <a:p>
            <a:pPr algn="ctr" eaLnBrk="1" hangingPunct="1">
              <a:spcAft>
                <a:spcPts val="1200"/>
              </a:spcAft>
            </a:pPr>
            <a:r>
              <a:rPr lang="ru-RU" altLang="ru-RU" b="1" dirty="0">
                <a:latin typeface="+mj-lt"/>
              </a:rPr>
              <a:t>«базовое» взыскание – увольнение в связи с утратой доверия:</a:t>
            </a:r>
          </a:p>
        </p:txBody>
      </p:sp>
    </p:spTree>
  </p:cSld>
  <p:clrMapOvr>
    <a:masterClrMapping/>
  </p:clrMapOvr>
  <p:transition spd="med">
    <p:comb/>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B89484A0-6491-4D7F-951D-BB4946041923}" type="slidenum">
              <a:rPr lang="ru-RU" altLang="ru-RU">
                <a:latin typeface="Arial" panose="020B0604020202020204" pitchFamily="34" charset="0"/>
              </a:rPr>
              <a:pPr eaLnBrk="1" hangingPunct="1"/>
              <a:t>71</a:t>
            </a:fld>
            <a:endParaRPr lang="ru-RU" altLang="ru-RU">
              <a:latin typeface="Arial" panose="020B0604020202020204" pitchFamily="34" charset="0"/>
            </a:endParaRPr>
          </a:p>
        </p:txBody>
      </p:sp>
      <p:sp>
        <p:nvSpPr>
          <p:cNvPr id="74755" name="Прямоугольник 2"/>
          <p:cNvSpPr>
            <a:spLocks noChangeArrowheads="1"/>
          </p:cNvSpPr>
          <p:nvPr/>
        </p:nvSpPr>
        <p:spPr bwMode="auto">
          <a:xfrm>
            <a:off x="971550" y="1989138"/>
            <a:ext cx="7777163" cy="2923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just" eaLnBrk="1" hangingPunct="1">
              <a:spcBef>
                <a:spcPct val="20000"/>
              </a:spcBef>
              <a:spcAft>
                <a:spcPts val="1200"/>
              </a:spcAft>
            </a:pPr>
            <a:r>
              <a:rPr lang="ru-RU" altLang="ru-RU" i="1" dirty="0">
                <a:latin typeface="+mj-lt"/>
              </a:rPr>
              <a:t>Примеры:</a:t>
            </a:r>
          </a:p>
          <a:p>
            <a:pPr algn="just" eaLnBrk="1" hangingPunct="1">
              <a:spcAft>
                <a:spcPts val="1200"/>
              </a:spcAft>
              <a:buFontTx/>
              <a:buChar char="•"/>
            </a:pPr>
            <a:r>
              <a:rPr lang="ru-RU" altLang="ru-RU" dirty="0">
                <a:latin typeface="+mj-lt"/>
              </a:rPr>
              <a:t>совершение служащим нарушения требований законодательства о противодействии коррупции впервые;</a:t>
            </a:r>
          </a:p>
          <a:p>
            <a:pPr algn="just" eaLnBrk="1" hangingPunct="1">
              <a:spcAft>
                <a:spcPts val="1200"/>
              </a:spcAft>
              <a:buFontTx/>
              <a:buChar char="•"/>
            </a:pPr>
            <a:r>
              <a:rPr lang="ru-RU" altLang="ru-RU" dirty="0">
                <a:latin typeface="+mj-lt"/>
              </a:rPr>
              <a:t>безукоризненное соблюдение служащим в отчетном периоде других ограничений, запретов, требований, исполнение обязанностей, установленных в целях противодействия коррупции;</a:t>
            </a:r>
          </a:p>
          <a:p>
            <a:pPr algn="just" eaLnBrk="1" hangingPunct="1">
              <a:spcAft>
                <a:spcPts val="1200"/>
              </a:spcAft>
              <a:buFontTx/>
              <a:buChar char="•"/>
            </a:pPr>
            <a:r>
              <a:rPr lang="ru-RU" altLang="ru-RU" dirty="0">
                <a:latin typeface="+mj-lt"/>
              </a:rPr>
              <a:t>добровольное сообщение о совершенном нарушении до начала проверки;</a:t>
            </a:r>
          </a:p>
          <a:p>
            <a:pPr algn="just" eaLnBrk="1" hangingPunct="1">
              <a:spcAft>
                <a:spcPts val="1200"/>
              </a:spcAft>
              <a:buFontTx/>
              <a:buChar char="•"/>
            </a:pPr>
            <a:r>
              <a:rPr lang="ru-RU" altLang="ru-RU" dirty="0">
                <a:latin typeface="+mj-lt"/>
              </a:rPr>
              <a:t>содействие проверяемого осуществляемым в ходе проверки мероприятиям.</a:t>
            </a:r>
          </a:p>
        </p:txBody>
      </p:sp>
      <p:sp>
        <p:nvSpPr>
          <p:cNvPr id="74756" name="Прямоугольник 3"/>
          <p:cNvSpPr>
            <a:spLocks noChangeArrowheads="1"/>
          </p:cNvSpPr>
          <p:nvPr/>
        </p:nvSpPr>
        <p:spPr bwMode="auto">
          <a:xfrm>
            <a:off x="1116013" y="333375"/>
            <a:ext cx="7488237" cy="72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spcAft>
                <a:spcPts val="600"/>
              </a:spcAft>
            </a:pPr>
            <a:r>
              <a:rPr lang="ru-RU" altLang="ru-RU" b="1" dirty="0">
                <a:latin typeface="+mj-lt"/>
              </a:rPr>
              <a:t>Смягчающие обстоятельства,</a:t>
            </a:r>
          </a:p>
          <a:p>
            <a:pPr algn="ctr" eaLnBrk="1" hangingPunct="1">
              <a:spcAft>
                <a:spcPts val="1200"/>
              </a:spcAft>
            </a:pPr>
            <a:r>
              <a:rPr lang="ru-RU" altLang="ru-RU" b="1" dirty="0">
                <a:latin typeface="+mj-lt"/>
              </a:rPr>
              <a:t>применяется взыскание на «ступеньку» мягче базового:</a:t>
            </a:r>
          </a:p>
        </p:txBody>
      </p:sp>
    </p:spTree>
  </p:cSld>
  <p:clrMapOvr>
    <a:masterClrMapping/>
  </p:clrMapOvr>
  <p:transition spd="med">
    <p:comb/>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87E30E78-459B-4F62-ABD1-6124F78C34C9}" type="slidenum">
              <a:rPr lang="ru-RU" altLang="ru-RU">
                <a:latin typeface="Arial" panose="020B0604020202020204" pitchFamily="34" charset="0"/>
              </a:rPr>
              <a:pPr eaLnBrk="1" hangingPunct="1"/>
              <a:t>72</a:t>
            </a:fld>
            <a:endParaRPr lang="ru-RU" altLang="ru-RU">
              <a:latin typeface="Arial" panose="020B0604020202020204" pitchFamily="34" charset="0"/>
            </a:endParaRPr>
          </a:p>
        </p:txBody>
      </p:sp>
      <p:sp>
        <p:nvSpPr>
          <p:cNvPr id="75779" name="Прямоугольник 2"/>
          <p:cNvSpPr>
            <a:spLocks noChangeArrowheads="1"/>
          </p:cNvSpPr>
          <p:nvPr/>
        </p:nvSpPr>
        <p:spPr bwMode="auto">
          <a:xfrm>
            <a:off x="611560" y="1484784"/>
            <a:ext cx="8352928" cy="2923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just" eaLnBrk="1" hangingPunct="1">
              <a:spcBef>
                <a:spcPct val="20000"/>
              </a:spcBef>
              <a:spcAft>
                <a:spcPts val="1200"/>
              </a:spcAft>
            </a:pPr>
            <a:r>
              <a:rPr lang="ru-RU" altLang="ru-RU" i="1" dirty="0">
                <a:latin typeface="+mj-lt"/>
              </a:rPr>
              <a:t>Примеры:</a:t>
            </a:r>
          </a:p>
          <a:p>
            <a:pPr algn="just" eaLnBrk="1" hangingPunct="1">
              <a:spcAft>
                <a:spcPts val="1200"/>
              </a:spcAft>
              <a:buFontTx/>
              <a:buChar char="•"/>
            </a:pPr>
            <a:r>
              <a:rPr lang="ru-RU" altLang="ru-RU" dirty="0">
                <a:latin typeface="+mj-lt"/>
              </a:rPr>
              <a:t>представление в ходе проверки недостоверных и противоречивых объяснений, совершение иных действий, направленных на затруднение хода проверки;</a:t>
            </a:r>
          </a:p>
          <a:p>
            <a:pPr algn="just" eaLnBrk="1" hangingPunct="1">
              <a:spcAft>
                <a:spcPts val="1200"/>
              </a:spcAft>
              <a:buFontTx/>
              <a:buChar char="•"/>
            </a:pPr>
            <a:r>
              <a:rPr lang="ru-RU" altLang="ru-RU" dirty="0">
                <a:latin typeface="+mj-lt"/>
              </a:rPr>
              <a:t>одновременное нарушение двух и более требований законодательства о противодействии коррупции;</a:t>
            </a:r>
          </a:p>
          <a:p>
            <a:pPr algn="just" eaLnBrk="1" hangingPunct="1">
              <a:spcAft>
                <a:spcPts val="1200"/>
              </a:spcAft>
              <a:buFontTx/>
              <a:buChar char="•"/>
            </a:pPr>
            <a:r>
              <a:rPr lang="ru-RU" altLang="ru-RU" dirty="0">
                <a:latin typeface="+mj-lt"/>
              </a:rPr>
              <a:t>наличие неснятого дисциплинарного взыскания;</a:t>
            </a:r>
          </a:p>
          <a:p>
            <a:pPr algn="just" eaLnBrk="1" hangingPunct="1">
              <a:spcAft>
                <a:spcPts val="1200"/>
              </a:spcAft>
              <a:buFontTx/>
              <a:buChar char="•"/>
            </a:pPr>
            <a:r>
              <a:rPr lang="ru-RU" altLang="ru-RU" dirty="0">
                <a:latin typeface="+mj-lt"/>
              </a:rPr>
              <a:t>нарушение требований законодательства о противодействии коррупции в рамках предыдущих декларационных кампаний.</a:t>
            </a:r>
          </a:p>
        </p:txBody>
      </p:sp>
      <p:sp>
        <p:nvSpPr>
          <p:cNvPr id="75780" name="Прямоугольник 3"/>
          <p:cNvSpPr>
            <a:spLocks noChangeArrowheads="1"/>
          </p:cNvSpPr>
          <p:nvPr/>
        </p:nvSpPr>
        <p:spPr bwMode="auto">
          <a:xfrm>
            <a:off x="827088" y="260350"/>
            <a:ext cx="78486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spcAft>
                <a:spcPts val="600"/>
              </a:spcAft>
            </a:pPr>
            <a:r>
              <a:rPr lang="ru-RU" altLang="ru-RU" b="1" dirty="0">
                <a:latin typeface="+mj-lt"/>
              </a:rPr>
              <a:t>Отягчающие обстоятельства,</a:t>
            </a:r>
          </a:p>
          <a:p>
            <a:pPr algn="ctr" eaLnBrk="1" hangingPunct="1">
              <a:spcAft>
                <a:spcPts val="1200"/>
              </a:spcAft>
            </a:pPr>
            <a:r>
              <a:rPr lang="ru-RU" altLang="ru-RU" b="1" dirty="0">
                <a:latin typeface="+mj-lt"/>
              </a:rPr>
              <a:t>применяется взыскание на «ступеньку» жестче базового:</a:t>
            </a:r>
          </a:p>
        </p:txBody>
      </p:sp>
    </p:spTree>
  </p:cSld>
  <p:clrMapOvr>
    <a:masterClrMapping/>
  </p:clrMapOvr>
  <p:transition spd="med">
    <p:comb/>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idx="4294967295"/>
          </p:nvPr>
        </p:nvSpPr>
        <p:spPr/>
        <p:txBody>
          <a:bodyPr/>
          <a:lstStyle/>
          <a:p>
            <a:pPr algn="ctr" eaLnBrk="1" hangingPunct="1"/>
            <a:r>
              <a:rPr lang="ru-RU" altLang="ru-RU" sz="3900" smtClean="0">
                <a:solidFill>
                  <a:schemeClr val="hlink"/>
                </a:solidFill>
              </a:rPr>
              <a:t>Гражданско-правовая ответственность</a:t>
            </a:r>
          </a:p>
        </p:txBody>
      </p:sp>
      <p:sp>
        <p:nvSpPr>
          <p:cNvPr id="76803" name="Rectangle 3"/>
          <p:cNvSpPr>
            <a:spLocks noGrp="1" noChangeArrowheads="1"/>
          </p:cNvSpPr>
          <p:nvPr>
            <p:ph type="body" idx="4294967295"/>
          </p:nvPr>
        </p:nvSpPr>
        <p:spPr>
          <a:xfrm>
            <a:off x="914400" y="1600201"/>
            <a:ext cx="7772400" cy="2260848"/>
          </a:xfrm>
        </p:spPr>
        <p:txBody>
          <a:bodyPr/>
          <a:lstStyle/>
          <a:p>
            <a:pPr eaLnBrk="1" hangingPunct="1"/>
            <a:endParaRPr lang="ru-RU" altLang="ru-RU" dirty="0" smtClean="0"/>
          </a:p>
          <a:p>
            <a:pPr eaLnBrk="1" hangingPunct="1"/>
            <a:r>
              <a:rPr lang="ru-RU" altLang="ru-RU" dirty="0" smtClean="0">
                <a:solidFill>
                  <a:srgbClr val="009900"/>
                </a:solidFill>
                <a:latin typeface="+mj-lt"/>
              </a:rPr>
              <a:t>Институт неосновательного обогащения</a:t>
            </a:r>
            <a:r>
              <a:rPr lang="ru-RU" altLang="ru-RU" dirty="0" smtClean="0">
                <a:latin typeface="+mj-lt"/>
              </a:rPr>
              <a:t>;</a:t>
            </a:r>
          </a:p>
          <a:p>
            <a:pPr eaLnBrk="1" hangingPunct="1"/>
            <a:endParaRPr lang="ru-RU" altLang="ru-RU" dirty="0" smtClean="0">
              <a:latin typeface="+mj-lt"/>
            </a:endParaRPr>
          </a:p>
          <a:p>
            <a:pPr eaLnBrk="1" hangingPunct="1"/>
            <a:r>
              <a:rPr lang="ru-RU" altLang="ru-RU" dirty="0" smtClean="0">
                <a:solidFill>
                  <a:srgbClr val="009900"/>
                </a:solidFill>
                <a:latin typeface="+mj-lt"/>
              </a:rPr>
              <a:t>Обязательства вследствие причинения вреда</a:t>
            </a:r>
            <a:r>
              <a:rPr lang="ru-RU" altLang="ru-RU" dirty="0" smtClean="0">
                <a:latin typeface="+mj-lt"/>
              </a:rPr>
              <a:t>.</a:t>
            </a:r>
          </a:p>
        </p:txBody>
      </p:sp>
      <p:sp>
        <p:nvSpPr>
          <p:cNvPr id="4" name="Номер слайда 3"/>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6E275DBE-AD4B-4144-80E0-9ACE289505C3}" type="slidenum">
              <a:rPr lang="ru-RU" altLang="ru-RU">
                <a:latin typeface="Arial" panose="020B0604020202020204" pitchFamily="34" charset="0"/>
              </a:rPr>
              <a:pPr eaLnBrk="1" hangingPunct="1"/>
              <a:t>73</a:t>
            </a:fld>
            <a:endParaRPr lang="ru-RU" altLang="ru-RU">
              <a:latin typeface="Arial" panose="020B0604020202020204" pitchFamily="34" charset="0"/>
            </a:endParaRPr>
          </a:p>
        </p:txBody>
      </p:sp>
    </p:spTree>
  </p:cSld>
  <p:clrMapOvr>
    <a:masterClrMapping/>
  </p:clrMapOvr>
  <p:transition spd="med">
    <p:comb/>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4042386B-4AD2-4F4B-845E-8C8105AD4888}" type="slidenum">
              <a:rPr lang="ru-RU" altLang="ru-RU">
                <a:latin typeface="Arial" panose="020B0604020202020204" pitchFamily="34" charset="0"/>
              </a:rPr>
              <a:pPr eaLnBrk="1" hangingPunct="1"/>
              <a:t>74</a:t>
            </a:fld>
            <a:endParaRPr lang="ru-RU" altLang="ru-RU">
              <a:latin typeface="Arial" panose="020B0604020202020204" pitchFamily="34" charset="0"/>
            </a:endParaRPr>
          </a:p>
        </p:txBody>
      </p:sp>
      <p:sp>
        <p:nvSpPr>
          <p:cNvPr id="77827" name="Прямоугольник 2"/>
          <p:cNvSpPr>
            <a:spLocks noChangeArrowheads="1"/>
          </p:cNvSpPr>
          <p:nvPr/>
        </p:nvSpPr>
        <p:spPr bwMode="auto">
          <a:xfrm>
            <a:off x="755650" y="260350"/>
            <a:ext cx="79200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r>
              <a:rPr lang="ru-RU" altLang="ru-RU" b="1" dirty="0">
                <a:solidFill>
                  <a:srgbClr val="003399"/>
                </a:solidFill>
                <a:latin typeface="+mj-lt"/>
              </a:rPr>
              <a:t>Гражданско-правовая ответственность – нормативная правовая база</a:t>
            </a:r>
            <a:endParaRPr lang="ru-RU" altLang="ru-RU" dirty="0">
              <a:latin typeface="+mj-lt"/>
            </a:endParaRPr>
          </a:p>
        </p:txBody>
      </p:sp>
      <p:sp>
        <p:nvSpPr>
          <p:cNvPr id="77828" name="Прямоугольник 3"/>
          <p:cNvSpPr>
            <a:spLocks noChangeArrowheads="1"/>
          </p:cNvSpPr>
          <p:nvPr/>
        </p:nvSpPr>
        <p:spPr bwMode="auto">
          <a:xfrm>
            <a:off x="684213" y="1631950"/>
            <a:ext cx="8064500" cy="492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just" eaLnBrk="1" hangingPunct="1"/>
            <a:r>
              <a:rPr lang="ru-RU" altLang="ru-RU" sz="1600" b="1" dirty="0">
                <a:latin typeface="Times New Roman" panose="02020603050405020304" pitchFamily="18" charset="0"/>
                <a:cs typeface="Times New Roman" panose="02020603050405020304" pitchFamily="18" charset="0"/>
              </a:rPr>
              <a:t>Статья 17 Федерального закона от 03.12.2012 N 230-ФЗ «О контроле за соответствием расходов лиц, замещающих государственные должности, и иных лиц их доходам»:</a:t>
            </a:r>
          </a:p>
          <a:p>
            <a:pPr algn="just" eaLnBrk="1" hangingPunct="1"/>
            <a:r>
              <a:rPr lang="ru-RU" altLang="ru-RU" sz="1600" i="1" dirty="0">
                <a:latin typeface="Times New Roman" panose="02020603050405020304" pitchFamily="18" charset="0"/>
                <a:cs typeface="Times New Roman" panose="02020603050405020304" pitchFamily="18" charset="0"/>
              </a:rPr>
              <a:t>Генеральный прокурор Российской Федерации или подчиненные ему прокуроры при получении соответствующих материалов в порядке, установленном законодательством о гражданском судопроизводстве, обращаются в суд с заявлением об обращении в доход Российской Федерации земельных участков, других объектов недвижимости, транспортных средств, ценных бумаг, акций (долей участия, паев в уставных (складочных) капиталах организаций), в отношении которых лицом, замещающим (занимающим) одну из должностей, указанных в пункте 1 части 1 статьи 2 настоящего Федерального закона, не представлено сведений, подтверждающих их приобретение на законные доходы.</a:t>
            </a:r>
          </a:p>
          <a:p>
            <a:pPr algn="just" eaLnBrk="1" hangingPunct="1">
              <a:spcAft>
                <a:spcPts val="1200"/>
              </a:spcAft>
            </a:pPr>
            <a:endParaRPr lang="ru-RU" altLang="ru-RU" sz="1600" b="1" dirty="0">
              <a:latin typeface="Times New Roman" panose="02020603050405020304" pitchFamily="18" charset="0"/>
              <a:cs typeface="Times New Roman" panose="02020603050405020304" pitchFamily="18" charset="0"/>
            </a:endParaRPr>
          </a:p>
          <a:p>
            <a:pPr algn="just" eaLnBrk="1" hangingPunct="1"/>
            <a:r>
              <a:rPr lang="ru-RU" altLang="ru-RU" sz="1600" b="1" dirty="0">
                <a:latin typeface="Times New Roman" panose="02020603050405020304" pitchFamily="18" charset="0"/>
                <a:cs typeface="Times New Roman" panose="02020603050405020304" pitchFamily="18" charset="0"/>
              </a:rPr>
              <a:t>Пункт 8 части 2 статьи 235 Гражданского кодекса Российской Федерации:</a:t>
            </a:r>
          </a:p>
          <a:p>
            <a:pPr algn="just" eaLnBrk="1" hangingPunct="1"/>
            <a:r>
              <a:rPr lang="ru-RU" altLang="ru-RU" sz="1600" i="1" dirty="0">
                <a:latin typeface="Times New Roman" panose="02020603050405020304" pitchFamily="18" charset="0"/>
                <a:cs typeface="Times New Roman" panose="02020603050405020304" pitchFamily="18" charset="0"/>
              </a:rPr>
              <a:t>Принудительное изъятие у собственника имущества не допускается, кроме случаев, когда по основаниям, предусмотренным законом, производится обращение по решению суда в доход Российской Федерации имущества, в отношении которого не представлены в соответствии с законодательством Российской Федерации о противодействии коррупции доказательства его приобретения на законные доходы.</a:t>
            </a:r>
          </a:p>
        </p:txBody>
      </p:sp>
    </p:spTree>
  </p:cSld>
  <p:clrMapOvr>
    <a:masterClrMapping/>
  </p:clrMapOvr>
  <p:transition spd="med">
    <p:comb/>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073062DC-F3CB-4B55-8CB7-0484252E8745}" type="slidenum">
              <a:rPr lang="ru-RU" altLang="ru-RU">
                <a:latin typeface="Arial" panose="020B0604020202020204" pitchFamily="34" charset="0"/>
              </a:rPr>
              <a:pPr eaLnBrk="1" hangingPunct="1"/>
              <a:t>75</a:t>
            </a:fld>
            <a:endParaRPr lang="ru-RU" altLang="ru-RU">
              <a:latin typeface="Arial" panose="020B0604020202020204" pitchFamily="34" charset="0"/>
            </a:endParaRPr>
          </a:p>
        </p:txBody>
      </p:sp>
      <p:sp>
        <p:nvSpPr>
          <p:cNvPr id="78851" name="Прямоугольник 2"/>
          <p:cNvSpPr>
            <a:spLocks noChangeArrowheads="1"/>
          </p:cNvSpPr>
          <p:nvPr/>
        </p:nvSpPr>
        <p:spPr bwMode="auto">
          <a:xfrm>
            <a:off x="900113" y="1628775"/>
            <a:ext cx="7775575" cy="463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just" eaLnBrk="1" hangingPunct="1">
              <a:spcBef>
                <a:spcPct val="20000"/>
              </a:spcBef>
              <a:buFont typeface="Wingdings" panose="05000000000000000000" pitchFamily="2" charset="2"/>
              <a:buChar char="Ø"/>
            </a:pPr>
            <a:r>
              <a:rPr lang="ru-RU" altLang="ru-RU" b="1" dirty="0">
                <a:latin typeface="Times New Roman" panose="02020603050405020304" pitchFamily="18" charset="0"/>
                <a:cs typeface="Times New Roman" panose="02020603050405020304" pitchFamily="18" charset="0"/>
              </a:rPr>
              <a:t>Приказ Генпрокуратуры России от 14.04.2015 N 179 </a:t>
            </a:r>
            <a:r>
              <a:rPr lang="ru-RU" altLang="ru-RU" dirty="0">
                <a:latin typeface="Times New Roman" panose="02020603050405020304" pitchFamily="18" charset="0"/>
                <a:cs typeface="Times New Roman" panose="02020603050405020304" pitchFamily="18" charset="0"/>
              </a:rPr>
              <a:t>«О реализации прокурорами полномочий, предусмотренных Федеральным законом от 03.12.2012 N 230-ФЗ «О контроле за соответствием расходов лиц, замещающих государственные должности, и иных лиц их доходам», и об организации прокурорского надзора за исполнением данного Федерального закона».</a:t>
            </a:r>
          </a:p>
          <a:p>
            <a:pPr algn="just" eaLnBrk="1" hangingPunct="1">
              <a:spcBef>
                <a:spcPct val="20000"/>
              </a:spcBef>
              <a:buFont typeface="Wingdings" panose="05000000000000000000" pitchFamily="2" charset="2"/>
              <a:buChar char="Ø"/>
            </a:pPr>
            <a:endParaRPr lang="ru-RU" altLang="ru-RU" dirty="0">
              <a:latin typeface="Times New Roman" panose="02020603050405020304" pitchFamily="18" charset="0"/>
              <a:cs typeface="Times New Roman" panose="02020603050405020304" pitchFamily="18" charset="0"/>
            </a:endParaRPr>
          </a:p>
          <a:p>
            <a:pPr algn="just" eaLnBrk="1" hangingPunct="1">
              <a:spcBef>
                <a:spcPct val="20000"/>
              </a:spcBef>
              <a:buFont typeface="Wingdings" panose="05000000000000000000" pitchFamily="2" charset="2"/>
              <a:buChar char="Ø"/>
            </a:pPr>
            <a:r>
              <a:rPr lang="ru-RU" altLang="ru-RU" b="1" dirty="0">
                <a:latin typeface="Times New Roman" panose="02020603050405020304" pitchFamily="18" charset="0"/>
                <a:cs typeface="Times New Roman" panose="02020603050405020304" pitchFamily="18" charset="0"/>
              </a:rPr>
              <a:t>Приказ Минтруда России от 31.03.2015 N </a:t>
            </a:r>
            <a:r>
              <a:rPr lang="ru-RU" altLang="ru-RU" b="1" dirty="0" smtClean="0">
                <a:latin typeface="Times New Roman" panose="02020603050405020304" pitchFamily="18" charset="0"/>
                <a:cs typeface="Times New Roman" panose="02020603050405020304" pitchFamily="18" charset="0"/>
              </a:rPr>
              <a:t>206 н </a:t>
            </a:r>
            <a:r>
              <a:rPr lang="ru-RU" altLang="ru-RU" dirty="0">
                <a:latin typeface="Times New Roman" panose="02020603050405020304" pitchFamily="18" charset="0"/>
                <a:cs typeface="Times New Roman" panose="02020603050405020304" pitchFamily="18" charset="0"/>
              </a:rPr>
              <a:t>«Об утверждении инструктивно-методических указаний о порядке подготовки и направления в органы прокуратуры Российской Федерации материалов, необходимых для обращения прокурора в суд с заявлением об обращении в доход Российской Федерации земельных участков, других объектов недвижимости, транспортных средств, ценных бумаг, акций (долей участия, паев в уставных (складочных) капиталах организаций), в отношении которых не представлены сведения, подтверждающие их приобретение на законные доходы».</a:t>
            </a:r>
          </a:p>
        </p:txBody>
      </p:sp>
    </p:spTree>
  </p:cSld>
  <p:clrMapOvr>
    <a:masterClrMapping/>
  </p:clrMapOvr>
  <p:transition spd="med">
    <p:comb/>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900113" y="333375"/>
            <a:ext cx="7772400" cy="1143000"/>
          </a:xfrm>
        </p:spPr>
        <p:txBody>
          <a:bodyPr/>
          <a:lstStyle/>
          <a:p>
            <a:pPr eaLnBrk="1" hangingPunct="1"/>
            <a:r>
              <a:rPr lang="ru-RU" altLang="ru-RU" sz="3100" b="1" smtClean="0">
                <a:solidFill>
                  <a:schemeClr val="hlink"/>
                </a:solidFill>
              </a:rPr>
              <a:t>Гражданско-правовая ответственность за коррупционные правонарушения</a:t>
            </a:r>
          </a:p>
        </p:txBody>
      </p:sp>
      <p:sp>
        <p:nvSpPr>
          <p:cNvPr id="79875" name="Rectangle 3"/>
          <p:cNvSpPr>
            <a:spLocks noGrp="1" noChangeArrowheads="1"/>
          </p:cNvSpPr>
          <p:nvPr>
            <p:ph type="body" idx="1"/>
          </p:nvPr>
        </p:nvSpPr>
        <p:spPr>
          <a:xfrm>
            <a:off x="468313" y="1916113"/>
            <a:ext cx="8218487" cy="4114800"/>
          </a:xfrm>
        </p:spPr>
        <p:txBody>
          <a:bodyPr/>
          <a:lstStyle/>
          <a:p>
            <a:pPr algn="just" eaLnBrk="1" hangingPunct="1">
              <a:lnSpc>
                <a:spcPct val="80000"/>
              </a:lnSpc>
              <a:spcAft>
                <a:spcPct val="5000"/>
              </a:spcAft>
            </a:pPr>
            <a:r>
              <a:rPr lang="ru-RU" altLang="ru-RU" sz="2000" dirty="0" smtClean="0">
                <a:latin typeface="+mj-lt"/>
              </a:rPr>
              <a:t>Если совершенным коррупционным правонарушением (уголовного, административного, дисциплинарного характера) причиняется имущественный ущерб, то возникают </a:t>
            </a:r>
            <a:r>
              <a:rPr lang="ru-RU" altLang="ru-RU" sz="2000" dirty="0" smtClean="0">
                <a:latin typeface="+mj-lt"/>
              </a:rPr>
              <a:t>деликатные </a:t>
            </a:r>
            <a:r>
              <a:rPr lang="ru-RU" altLang="ru-RU" sz="2000" dirty="0" smtClean="0">
                <a:latin typeface="+mj-lt"/>
              </a:rPr>
              <a:t>обязательства (обязательства вследствие причинения вреда) </a:t>
            </a:r>
          </a:p>
          <a:p>
            <a:pPr algn="just" eaLnBrk="1" hangingPunct="1">
              <a:lnSpc>
                <a:spcPct val="80000"/>
              </a:lnSpc>
              <a:spcAft>
                <a:spcPct val="5000"/>
              </a:spcAft>
            </a:pPr>
            <a:r>
              <a:rPr lang="ru-RU" altLang="ru-RU" sz="2000" dirty="0" smtClean="0">
                <a:latin typeface="+mj-lt"/>
              </a:rPr>
              <a:t>Согласно ст. 1069 Гражданского кодекса РФ вред, причиненный гражданину или юридическому лицу в результате незаконных действий (бездействия) государственных органов, органов местного самоуправления либо должностных лиц этих органов подлежит возмещению. Вред возмещается за счет соответственно казны Российской Федерации, субъекта Российской Федерации или муниципального образования </a:t>
            </a:r>
          </a:p>
          <a:p>
            <a:pPr algn="just" eaLnBrk="1" hangingPunct="1">
              <a:lnSpc>
                <a:spcPct val="80000"/>
              </a:lnSpc>
              <a:spcAft>
                <a:spcPct val="5000"/>
              </a:spcAft>
            </a:pPr>
            <a:r>
              <a:rPr lang="ru-RU" altLang="ru-RU" sz="2000" dirty="0" smtClean="0">
                <a:latin typeface="+mj-lt"/>
              </a:rPr>
              <a:t>Российская Федерация, субъект Федерации, муниципальное образование, возместившее вред, причиненный работником при исполнении им служебных обязанностей, имеют право обратного требования (регресса) к этому лицу в размере выплаченного возмещения.</a:t>
            </a:r>
          </a:p>
        </p:txBody>
      </p:sp>
      <p:sp>
        <p:nvSpPr>
          <p:cNvPr id="4" name="Номер слайда 3"/>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07741ED5-7199-4178-89BE-99A7FE7DC6ED}" type="slidenum">
              <a:rPr lang="ru-RU" altLang="ru-RU">
                <a:latin typeface="Arial" panose="020B0604020202020204" pitchFamily="34" charset="0"/>
              </a:rPr>
              <a:pPr eaLnBrk="1" hangingPunct="1"/>
              <a:t>76</a:t>
            </a:fld>
            <a:endParaRPr lang="ru-RU" altLang="ru-RU">
              <a:latin typeface="Arial" panose="020B0604020202020204" pitchFamily="34" charset="0"/>
            </a:endParaRPr>
          </a:p>
        </p:txBody>
      </p:sp>
    </p:spTree>
  </p:cSld>
  <p:clrMapOvr>
    <a:masterClrMapping/>
  </p:clrMapOvr>
  <p:transition spd="med">
    <p:comb/>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body" idx="1"/>
          </p:nvPr>
        </p:nvSpPr>
        <p:spPr>
          <a:xfrm>
            <a:off x="611560" y="1484784"/>
            <a:ext cx="8147050" cy="3528392"/>
          </a:xfrm>
        </p:spPr>
        <p:txBody>
          <a:bodyPr/>
          <a:lstStyle/>
          <a:p>
            <a:pPr algn="just" eaLnBrk="1" hangingPunct="1">
              <a:buFont typeface="Wingdings" panose="05000000000000000000" pitchFamily="2" charset="2"/>
              <a:buNone/>
            </a:pPr>
            <a:r>
              <a:rPr lang="ru-RU" altLang="ru-RU" sz="2400" dirty="0" smtClean="0"/>
              <a:t>    </a:t>
            </a:r>
            <a:r>
              <a:rPr lang="ru-RU" altLang="ru-RU" sz="2400" dirty="0" smtClean="0">
                <a:latin typeface="+mj-lt"/>
              </a:rPr>
              <a:t>Неисполнение требований п. 3 ч. 1 ст. 575 ГК РФ в части получения государственным или муниципальным служащим в связи с их должностным положением подарков стоимостью свыше трех тысяч рублей является дисциплинарно-наказуемым нарушением запрета, установленного ст. 17 Федерального закона «О государственной гражданской службы Российской Федерации» и влечет </a:t>
            </a:r>
            <a:r>
              <a:rPr lang="ru-RU" altLang="ru-RU" sz="2400" i="1" u="sng" dirty="0" smtClean="0">
                <a:latin typeface="+mj-lt"/>
              </a:rPr>
              <a:t>недействительность гражданско-правового договора дарения</a:t>
            </a:r>
            <a:r>
              <a:rPr lang="ru-RU" altLang="ru-RU" sz="2400" dirty="0" smtClean="0">
                <a:latin typeface="+mj-lt"/>
              </a:rPr>
              <a:t> </a:t>
            </a:r>
          </a:p>
        </p:txBody>
      </p:sp>
      <p:sp>
        <p:nvSpPr>
          <p:cNvPr id="3" name="Номер слайда 2"/>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7F14497F-3527-4132-BABC-72221708F112}" type="slidenum">
              <a:rPr lang="ru-RU" altLang="ru-RU">
                <a:latin typeface="Arial" panose="020B0604020202020204" pitchFamily="34" charset="0"/>
              </a:rPr>
              <a:pPr eaLnBrk="1" hangingPunct="1"/>
              <a:t>77</a:t>
            </a:fld>
            <a:endParaRPr lang="ru-RU" altLang="ru-RU">
              <a:latin typeface="Arial" panose="020B0604020202020204" pitchFamily="34" charset="0"/>
            </a:endParaRPr>
          </a:p>
        </p:txBody>
      </p:sp>
    </p:spTree>
  </p:cSld>
  <p:clrMapOvr>
    <a:masterClrMapping/>
  </p:clrMapOvr>
  <p:transition spd="med">
    <p:comb/>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54E860A9-D44D-402A-AFEB-B4A0A14F1A2E}" type="slidenum">
              <a:rPr lang="ru-RU" altLang="ru-RU">
                <a:latin typeface="Arial" panose="020B0604020202020204" pitchFamily="34" charset="0"/>
              </a:rPr>
              <a:pPr eaLnBrk="1" hangingPunct="1"/>
              <a:t>78</a:t>
            </a:fld>
            <a:endParaRPr lang="ru-RU" altLang="ru-RU">
              <a:latin typeface="Arial" panose="020B0604020202020204" pitchFamily="34" charset="0"/>
            </a:endParaRPr>
          </a:p>
        </p:txBody>
      </p:sp>
      <p:sp>
        <p:nvSpPr>
          <p:cNvPr id="81923" name="Прямоугольник 4"/>
          <p:cNvSpPr>
            <a:spLocks noChangeArrowheads="1"/>
          </p:cNvSpPr>
          <p:nvPr/>
        </p:nvSpPr>
        <p:spPr bwMode="auto">
          <a:xfrm>
            <a:off x="755650" y="333375"/>
            <a:ext cx="79930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r>
              <a:rPr lang="ru-RU" altLang="ru-RU" b="1" dirty="0">
                <a:solidFill>
                  <a:srgbClr val="003399"/>
                </a:solidFill>
                <a:latin typeface="+mj-lt"/>
              </a:rPr>
              <a:t>Рекомендуемый перечень документов для направления в органы прокуратуры</a:t>
            </a:r>
            <a:endParaRPr lang="ru-RU" altLang="ru-RU" dirty="0">
              <a:latin typeface="+mj-lt"/>
            </a:endParaRPr>
          </a:p>
        </p:txBody>
      </p:sp>
      <p:sp>
        <p:nvSpPr>
          <p:cNvPr id="81924" name="Прямоугольник 5"/>
          <p:cNvSpPr>
            <a:spLocks noChangeArrowheads="1"/>
          </p:cNvSpPr>
          <p:nvPr/>
        </p:nvSpPr>
        <p:spPr bwMode="auto">
          <a:xfrm>
            <a:off x="611560" y="1484784"/>
            <a:ext cx="8064500" cy="488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7188" indent="-171450"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just" eaLnBrk="1" hangingPunct="1">
              <a:lnSpc>
                <a:spcPct val="130000"/>
              </a:lnSpc>
              <a:spcAft>
                <a:spcPts val="300"/>
              </a:spcAft>
            </a:pPr>
            <a:r>
              <a:rPr lang="ru-RU" altLang="ru-RU" dirty="0">
                <a:latin typeface="Times New Roman" panose="02020603050405020304" pitchFamily="18" charset="0"/>
                <a:cs typeface="Times New Roman" panose="02020603050405020304" pitchFamily="18" charset="0"/>
              </a:rPr>
              <a:t>а) заверенная копия правового акта (решения) высшего должностного лица субъекта РФ об определении ими уполномоченного лица на принятие решения об осуществлении контроля за расходами;</a:t>
            </a:r>
            <a:endParaRPr lang="ru-RU" altLang="ru-RU" dirty="0">
              <a:latin typeface="Bookman Old Style" panose="02050604050505020204" pitchFamily="18" charset="0"/>
              <a:cs typeface="Times New Roman" panose="02020603050405020304" pitchFamily="18" charset="0"/>
            </a:endParaRPr>
          </a:p>
          <a:p>
            <a:pPr algn="just" eaLnBrk="1" hangingPunct="1">
              <a:lnSpc>
                <a:spcPct val="130000"/>
              </a:lnSpc>
              <a:spcAft>
                <a:spcPts val="300"/>
              </a:spcAft>
            </a:pPr>
            <a:r>
              <a:rPr lang="ru-RU" altLang="ru-RU" dirty="0">
                <a:latin typeface="Times New Roman" panose="02020603050405020304" pitchFamily="18" charset="0"/>
                <a:cs typeface="Times New Roman" panose="02020603050405020304" pitchFamily="18" charset="0"/>
              </a:rPr>
              <a:t>б) оригинал решения об осуществлении контроля за расходами с приложением информации, явившейся основанием для принятия такого решения;</a:t>
            </a:r>
            <a:endParaRPr lang="ru-RU" altLang="ru-RU" dirty="0">
              <a:latin typeface="Bookman Old Style" panose="02050604050505020204" pitchFamily="18" charset="0"/>
              <a:cs typeface="Times New Roman" panose="02020603050405020304" pitchFamily="18" charset="0"/>
            </a:endParaRPr>
          </a:p>
          <a:p>
            <a:pPr algn="just" eaLnBrk="1" hangingPunct="1">
              <a:lnSpc>
                <a:spcPct val="130000"/>
              </a:lnSpc>
              <a:spcAft>
                <a:spcPts val="300"/>
              </a:spcAft>
            </a:pPr>
            <a:r>
              <a:rPr lang="ru-RU" altLang="ru-RU" dirty="0">
                <a:latin typeface="Times New Roman" panose="02020603050405020304" pitchFamily="18" charset="0"/>
                <a:cs typeface="Times New Roman" panose="02020603050405020304" pitchFamily="18" charset="0"/>
              </a:rPr>
              <a:t>в) оригиналы справок о доходах, расходах, об имуществе и обязательствах имущественного характера за три года, предшествующих году принятия решения об осуществлении контроля за расходами;</a:t>
            </a:r>
            <a:endParaRPr lang="ru-RU" altLang="ru-RU" dirty="0">
              <a:latin typeface="Bookman Old Style" panose="02050604050505020204" pitchFamily="18" charset="0"/>
              <a:cs typeface="Times New Roman" panose="02020603050405020304" pitchFamily="18" charset="0"/>
            </a:endParaRPr>
          </a:p>
          <a:p>
            <a:pPr algn="just" eaLnBrk="1" hangingPunct="1">
              <a:lnSpc>
                <a:spcPct val="130000"/>
              </a:lnSpc>
              <a:spcAft>
                <a:spcPts val="300"/>
              </a:spcAft>
            </a:pPr>
            <a:r>
              <a:rPr lang="ru-RU" altLang="ru-RU" dirty="0">
                <a:latin typeface="Times New Roman" panose="02020603050405020304" pitchFamily="18" charset="0"/>
                <a:cs typeface="Times New Roman" panose="02020603050405020304" pitchFamily="18" charset="0"/>
              </a:rPr>
              <a:t>г) оригиналы справок ФНС о полученных лицом, в отношении которого осуществляется контроль за расходами, доходах за три года, предшествующих году принятия решения об осуществлении контроля за расходами;</a:t>
            </a:r>
            <a:endParaRPr lang="ru-RU" altLang="ru-RU" dirty="0">
              <a:latin typeface="Bookman Old Style" panose="02050604050505020204" pitchFamily="18" charset="0"/>
              <a:cs typeface="Times New Roman" panose="02020603050405020304" pitchFamily="18" charset="0"/>
            </a:endParaRPr>
          </a:p>
        </p:txBody>
      </p:sp>
    </p:spTree>
  </p:cSld>
  <p:clrMapOvr>
    <a:masterClrMapping/>
  </p:clrMapOvr>
  <p:transition spd="med">
    <p:comb/>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107D8C81-48DA-47BD-B806-D7E2CF135A58}" type="slidenum">
              <a:rPr lang="ru-RU" altLang="ru-RU">
                <a:latin typeface="Arial" panose="020B0604020202020204" pitchFamily="34" charset="0"/>
              </a:rPr>
              <a:pPr eaLnBrk="1" hangingPunct="1"/>
              <a:t>79</a:t>
            </a:fld>
            <a:endParaRPr lang="ru-RU" altLang="ru-RU">
              <a:latin typeface="Arial" panose="020B0604020202020204" pitchFamily="34" charset="0"/>
            </a:endParaRPr>
          </a:p>
        </p:txBody>
      </p:sp>
      <p:sp>
        <p:nvSpPr>
          <p:cNvPr id="82947" name="Прямоугольник 2"/>
          <p:cNvSpPr>
            <a:spLocks noChangeArrowheads="1"/>
          </p:cNvSpPr>
          <p:nvPr/>
        </p:nvSpPr>
        <p:spPr bwMode="auto">
          <a:xfrm>
            <a:off x="611560" y="1493838"/>
            <a:ext cx="7992690" cy="420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57188" indent="-171450"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just" eaLnBrk="1" hangingPunct="1">
              <a:spcAft>
                <a:spcPts val="300"/>
              </a:spcAft>
            </a:pPr>
            <a:r>
              <a:rPr lang="ru-RU" altLang="ru-RU" dirty="0">
                <a:latin typeface="Times New Roman" panose="02020603050405020304" pitchFamily="18" charset="0"/>
                <a:cs typeface="Times New Roman" panose="02020603050405020304" pitchFamily="18" charset="0"/>
              </a:rPr>
              <a:t>д) оригиналы иных документов, подтверждающие размер и источники доходов;</a:t>
            </a:r>
            <a:endParaRPr lang="ru-RU" altLang="ru-RU" dirty="0">
              <a:latin typeface="Bookman Old Style" panose="02050604050505020204" pitchFamily="18" charset="0"/>
              <a:cs typeface="Times New Roman" panose="02020603050405020304" pitchFamily="18" charset="0"/>
            </a:endParaRPr>
          </a:p>
          <a:p>
            <a:pPr algn="just" eaLnBrk="1" hangingPunct="1">
              <a:spcAft>
                <a:spcPts val="300"/>
              </a:spcAft>
            </a:pPr>
            <a:r>
              <a:rPr lang="ru-RU" altLang="ru-RU" dirty="0">
                <a:latin typeface="Times New Roman" panose="02020603050405020304" pitchFamily="18" charset="0"/>
                <a:cs typeface="Times New Roman" panose="02020603050405020304" pitchFamily="18" charset="0"/>
              </a:rPr>
              <a:t>е) сведения, представленные уполномоченными органами (организациями), подтверждающие приобретение объектов недвижимости, транспортных средств, ценных бумаг;</a:t>
            </a:r>
            <a:endParaRPr lang="ru-RU" altLang="ru-RU" dirty="0">
              <a:latin typeface="Bookman Old Style" panose="02050604050505020204" pitchFamily="18" charset="0"/>
              <a:cs typeface="Times New Roman" panose="02020603050405020304" pitchFamily="18" charset="0"/>
            </a:endParaRPr>
          </a:p>
          <a:p>
            <a:pPr algn="just" eaLnBrk="1" hangingPunct="1">
              <a:spcAft>
                <a:spcPts val="300"/>
              </a:spcAft>
            </a:pPr>
            <a:r>
              <a:rPr lang="ru-RU" altLang="ru-RU" dirty="0">
                <a:latin typeface="Times New Roman" panose="02020603050405020304" pitchFamily="18" charset="0"/>
                <a:cs typeface="Times New Roman" panose="02020603050405020304" pitchFamily="18" charset="0"/>
              </a:rPr>
              <a:t>ж) документы (сведения), на основании которых установлена стоимость приобретенного имущества;</a:t>
            </a:r>
            <a:endParaRPr lang="ru-RU" altLang="ru-RU" dirty="0">
              <a:latin typeface="Bookman Old Style" panose="02050604050505020204" pitchFamily="18" charset="0"/>
              <a:cs typeface="Times New Roman" panose="02020603050405020304" pitchFamily="18" charset="0"/>
            </a:endParaRPr>
          </a:p>
          <a:p>
            <a:pPr algn="just" eaLnBrk="1" hangingPunct="1">
              <a:spcAft>
                <a:spcPts val="300"/>
              </a:spcAft>
            </a:pPr>
            <a:r>
              <a:rPr lang="ru-RU" altLang="ru-RU" dirty="0">
                <a:latin typeface="Times New Roman" panose="02020603050405020304" pitchFamily="18" charset="0"/>
                <a:cs typeface="Times New Roman" panose="02020603050405020304" pitchFamily="18" charset="0"/>
              </a:rPr>
              <a:t>з) письменные пояснения, представленные лицом, в отношении которого осуществляется контроль за расходами;</a:t>
            </a:r>
            <a:endParaRPr lang="ru-RU" altLang="ru-RU" dirty="0">
              <a:latin typeface="Bookman Old Style" panose="02050604050505020204" pitchFamily="18" charset="0"/>
              <a:cs typeface="Times New Roman" panose="02020603050405020304" pitchFamily="18" charset="0"/>
            </a:endParaRPr>
          </a:p>
          <a:p>
            <a:pPr algn="just" eaLnBrk="1" hangingPunct="1">
              <a:spcAft>
                <a:spcPts val="300"/>
              </a:spcAft>
            </a:pPr>
            <a:r>
              <a:rPr lang="ru-RU" altLang="ru-RU" dirty="0">
                <a:latin typeface="Times New Roman" panose="02020603050405020304" pitchFamily="18" charset="0"/>
                <a:cs typeface="Times New Roman" panose="02020603050405020304" pitchFamily="18" charset="0"/>
              </a:rPr>
              <a:t>и) оригинал доклада о результатах проверки;</a:t>
            </a:r>
            <a:endParaRPr lang="ru-RU" altLang="ru-RU" dirty="0">
              <a:latin typeface="Bookman Old Style" panose="02050604050505020204" pitchFamily="18" charset="0"/>
              <a:cs typeface="Times New Roman" panose="02020603050405020304" pitchFamily="18" charset="0"/>
            </a:endParaRPr>
          </a:p>
          <a:p>
            <a:pPr algn="just" eaLnBrk="1" hangingPunct="1">
              <a:spcAft>
                <a:spcPts val="300"/>
              </a:spcAft>
            </a:pPr>
            <a:r>
              <a:rPr lang="ru-RU" altLang="ru-RU" dirty="0">
                <a:latin typeface="Times New Roman" panose="02020603050405020304" pitchFamily="18" charset="0"/>
                <a:cs typeface="Times New Roman" panose="02020603050405020304" pitchFamily="18" charset="0"/>
              </a:rPr>
              <a:t>к) оригинал протокола заседания комиссии по урегулированию конфликта интересов;</a:t>
            </a:r>
            <a:endParaRPr lang="ru-RU" altLang="ru-RU" dirty="0">
              <a:latin typeface="Bookman Old Style" panose="02050604050505020204" pitchFamily="18" charset="0"/>
              <a:cs typeface="Times New Roman" panose="02020603050405020304" pitchFamily="18" charset="0"/>
            </a:endParaRPr>
          </a:p>
          <a:p>
            <a:pPr algn="just" eaLnBrk="1" hangingPunct="1">
              <a:spcAft>
                <a:spcPts val="300"/>
              </a:spcAft>
            </a:pPr>
            <a:r>
              <a:rPr lang="ru-RU" altLang="ru-RU" dirty="0">
                <a:latin typeface="Times New Roman" panose="02020603050405020304" pitchFamily="18" charset="0"/>
                <a:cs typeface="Times New Roman" panose="02020603050405020304" pitchFamily="18" charset="0"/>
              </a:rPr>
              <a:t>л) документы, свидетельствующие о соблюдении порядка проведения проверки.</a:t>
            </a:r>
            <a:endParaRPr lang="ru-RU" altLang="ru-RU" dirty="0">
              <a:latin typeface="Bookman Old Style" panose="02050604050505020204" pitchFamily="18" charset="0"/>
              <a:cs typeface="Times New Roman" panose="02020603050405020304" pitchFamily="18" charset="0"/>
            </a:endParaRPr>
          </a:p>
        </p:txBody>
      </p:sp>
    </p:spTree>
  </p:cSld>
  <p:clrMapOvr>
    <a:masterClrMapping/>
  </p:clrMapOvr>
  <p:transition spd="med">
    <p:comb/>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p:txBody>
          <a:bodyPr/>
          <a:lstStyle/>
          <a:p>
            <a:pPr eaLnBrk="1" hangingPunct="1"/>
            <a:r>
              <a:rPr lang="ru-RU" altLang="ru-RU" sz="2800" b="1" i="1" dirty="0" smtClean="0">
                <a:solidFill>
                  <a:schemeClr val="hlink"/>
                </a:solidFill>
              </a:rPr>
              <a:t>Объект</a:t>
            </a:r>
            <a:r>
              <a:rPr lang="ru-RU" altLang="ru-RU" sz="2800" b="1" i="1" dirty="0" smtClean="0"/>
              <a:t>, </a:t>
            </a:r>
            <a:r>
              <a:rPr lang="ru-RU" altLang="ru-RU" sz="2800" b="1" dirty="0" smtClean="0"/>
              <a:t>или круг отношений, на которые посягают коррупционные правонарушения</a:t>
            </a:r>
            <a:endParaRPr lang="ru-RU" altLang="ru-RU" sz="2800" dirty="0" smtClean="0"/>
          </a:p>
        </p:txBody>
      </p:sp>
      <p:sp>
        <p:nvSpPr>
          <p:cNvPr id="10243" name="Rectangle 3"/>
          <p:cNvSpPr>
            <a:spLocks noGrp="1" noChangeArrowheads="1"/>
          </p:cNvSpPr>
          <p:nvPr>
            <p:ph type="body" idx="4294967295"/>
          </p:nvPr>
        </p:nvSpPr>
        <p:spPr/>
        <p:txBody>
          <a:bodyPr/>
          <a:lstStyle/>
          <a:p>
            <a:pPr algn="just" eaLnBrk="1" hangingPunct="1"/>
            <a:r>
              <a:rPr lang="ru-RU" altLang="ru-RU" sz="2400" dirty="0" smtClean="0">
                <a:latin typeface="+mj-lt"/>
              </a:rPr>
              <a:t>Порядок государственного управления и местного самоуправления </a:t>
            </a:r>
          </a:p>
          <a:p>
            <a:pPr algn="just" eaLnBrk="1" hangingPunct="1"/>
            <a:r>
              <a:rPr lang="ru-RU" altLang="ru-RU" sz="2400" dirty="0" smtClean="0">
                <a:latin typeface="+mj-lt"/>
              </a:rPr>
              <a:t>Порядок управления в коммерческих и иных организациях. </a:t>
            </a:r>
          </a:p>
          <a:p>
            <a:pPr algn="just" eaLnBrk="1" hangingPunct="1"/>
            <a:r>
              <a:rPr lang="ru-RU" altLang="ru-RU" sz="2400" dirty="0" smtClean="0">
                <a:latin typeface="+mj-lt"/>
              </a:rPr>
              <a:t>Порядок реализации публичного действия, публичной услуги (оказание медицинской помощи, нотариальные действия, участие в голосовании, организация зрелищных мероприятий и т.д.) </a:t>
            </a:r>
          </a:p>
        </p:txBody>
      </p:sp>
      <p:sp>
        <p:nvSpPr>
          <p:cNvPr id="4" name="Номер слайда 3"/>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67E89ABF-D367-49CD-B142-40029F6EB160}" type="slidenum">
              <a:rPr lang="ru-RU" altLang="ru-RU">
                <a:latin typeface="Arial" panose="020B0604020202020204" pitchFamily="34" charset="0"/>
              </a:rPr>
              <a:pPr eaLnBrk="1" hangingPunct="1"/>
              <a:t>8</a:t>
            </a:fld>
            <a:endParaRPr lang="ru-RU" altLang="ru-RU">
              <a:latin typeface="Arial" panose="020B0604020202020204" pitchFamily="34" charset="0"/>
            </a:endParaRPr>
          </a:p>
        </p:txBody>
      </p:sp>
    </p:spTree>
  </p:cSld>
  <p:clrMapOvr>
    <a:masterClrMapping/>
  </p:clrMapOvr>
  <p:transition spd="med">
    <p:comb/>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5"/>
          <p:cNvSpPr>
            <a:spLocks noChangeArrowheads="1"/>
          </p:cNvSpPr>
          <p:nvPr/>
        </p:nvSpPr>
        <p:spPr bwMode="auto">
          <a:xfrm>
            <a:off x="0" y="17875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endParaRPr lang="ru-RU" altLang="ru-RU"/>
          </a:p>
        </p:txBody>
      </p:sp>
      <p:sp>
        <p:nvSpPr>
          <p:cNvPr id="83971" name="Rectangle 6"/>
          <p:cNvSpPr>
            <a:spLocks noChangeArrowheads="1"/>
          </p:cNvSpPr>
          <p:nvPr/>
        </p:nvSpPr>
        <p:spPr bwMode="auto">
          <a:xfrm>
            <a:off x="1187450" y="333375"/>
            <a:ext cx="70485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a:r>
              <a:rPr lang="ru-RU" altLang="ru-RU" sz="2200" b="1" dirty="0">
                <a:solidFill>
                  <a:schemeClr val="hlink"/>
                </a:solidFill>
                <a:latin typeface="+mj-lt"/>
              </a:rPr>
              <a:t>Проблемы применения мер ответственности за коррупционные правонарушения</a:t>
            </a:r>
            <a:r>
              <a:rPr lang="ru-RU" altLang="ru-RU" dirty="0">
                <a:latin typeface="+mj-lt"/>
              </a:rPr>
              <a:t> </a:t>
            </a:r>
          </a:p>
        </p:txBody>
      </p:sp>
      <p:sp>
        <p:nvSpPr>
          <p:cNvPr id="83972" name="Rectangle 3"/>
          <p:cNvSpPr>
            <a:spLocks noChangeArrowheads="1"/>
          </p:cNvSpPr>
          <p:nvPr/>
        </p:nvSpPr>
        <p:spPr bwMode="auto">
          <a:xfrm>
            <a:off x="539750" y="1557338"/>
            <a:ext cx="8424863" cy="4402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just" eaLnBrk="1" hangingPunct="1">
              <a:spcBef>
                <a:spcPct val="20000"/>
              </a:spcBef>
              <a:buClr>
                <a:schemeClr val="folHlink"/>
              </a:buClr>
              <a:buSzPct val="90000"/>
              <a:buFont typeface="Wingdings" panose="05000000000000000000" pitchFamily="2" charset="2"/>
              <a:buChar char="n"/>
            </a:pPr>
            <a:r>
              <a:rPr lang="ru-RU" altLang="ru-RU" sz="1600" dirty="0">
                <a:latin typeface="+mj-lt"/>
              </a:rPr>
              <a:t>Отсутствие критериев оценки объективности или необъективности причины непредставления служащим сведений о доходах в отношении членов его семьи;</a:t>
            </a:r>
          </a:p>
          <a:p>
            <a:pPr algn="just" eaLnBrk="1" hangingPunct="1">
              <a:spcBef>
                <a:spcPct val="20000"/>
              </a:spcBef>
              <a:buClr>
                <a:schemeClr val="folHlink"/>
              </a:buClr>
              <a:buSzPct val="90000"/>
              <a:buFont typeface="Wingdings" panose="05000000000000000000" pitchFamily="2" charset="2"/>
              <a:buChar char="n"/>
            </a:pPr>
            <a:r>
              <a:rPr lang="ru-RU" altLang="ru-RU" sz="1600" dirty="0">
                <a:latin typeface="+mj-lt"/>
              </a:rPr>
              <a:t>На сколько обоснованно наказание служащего за недостоверные сведения, представленные в отношении супруги, детей?</a:t>
            </a:r>
          </a:p>
          <a:p>
            <a:pPr algn="just" eaLnBrk="1" hangingPunct="1">
              <a:spcBef>
                <a:spcPct val="20000"/>
              </a:spcBef>
              <a:buClr>
                <a:schemeClr val="folHlink"/>
              </a:buClr>
              <a:buSzPct val="90000"/>
              <a:buFont typeface="Wingdings" panose="05000000000000000000" pitchFamily="2" charset="2"/>
              <a:buChar char="n"/>
            </a:pPr>
            <a:r>
              <a:rPr lang="ru-RU" altLang="ru-RU" sz="1600" dirty="0">
                <a:latin typeface="+mj-lt"/>
              </a:rPr>
              <a:t>Отсутствие четких критериев выбора вида дисциплинарного взыскания за совершенное коррупционное правонарушение;</a:t>
            </a:r>
          </a:p>
          <a:p>
            <a:pPr algn="just" eaLnBrk="1" hangingPunct="1">
              <a:spcBef>
                <a:spcPct val="20000"/>
              </a:spcBef>
              <a:buClr>
                <a:schemeClr val="folHlink"/>
              </a:buClr>
              <a:buSzPct val="90000"/>
              <a:buFont typeface="Wingdings" panose="05000000000000000000" pitchFamily="2" charset="2"/>
              <a:buChar char="n"/>
            </a:pPr>
            <a:r>
              <a:rPr lang="ru-RU" altLang="ru-RU" sz="1600" dirty="0">
                <a:latin typeface="+mj-lt"/>
              </a:rPr>
              <a:t>Несформировавшаяся (противоречивая) судебная практика по делам, связанным с привлечением к дисциплинарной ответственности за совершенное коррупционное правонарушение;</a:t>
            </a:r>
          </a:p>
          <a:p>
            <a:pPr algn="just" eaLnBrk="1" hangingPunct="1">
              <a:spcBef>
                <a:spcPct val="20000"/>
              </a:spcBef>
              <a:buClr>
                <a:schemeClr val="folHlink"/>
              </a:buClr>
              <a:buSzPct val="90000"/>
              <a:buFont typeface="Wingdings" panose="05000000000000000000" pitchFamily="2" charset="2"/>
              <a:buChar char="n"/>
            </a:pPr>
            <a:r>
              <a:rPr lang="ru-RU" altLang="ru-RU" sz="1600" dirty="0">
                <a:latin typeface="+mj-lt"/>
              </a:rPr>
              <a:t>Необходимость дополнения КоАП РФ статьями, предусматривающими ответственность за некоторые виды нарушения антикоррупционного законодательства;</a:t>
            </a:r>
          </a:p>
          <a:p>
            <a:pPr algn="just" eaLnBrk="1" hangingPunct="1">
              <a:spcBef>
                <a:spcPct val="20000"/>
              </a:spcBef>
              <a:buClr>
                <a:schemeClr val="folHlink"/>
              </a:buClr>
              <a:buSzPct val="90000"/>
              <a:buFont typeface="Wingdings" panose="05000000000000000000" pitchFamily="2" charset="2"/>
              <a:buChar char="n"/>
            </a:pPr>
            <a:r>
              <a:rPr lang="ru-RU" altLang="ru-RU" sz="1600" dirty="0">
                <a:latin typeface="+mj-lt"/>
              </a:rPr>
              <a:t>Проблема разграничения ответственности физических и юридических лиц, виновных в совершении правонарушения, предусмотренного ст. 19.28 КоАП РФ;</a:t>
            </a:r>
          </a:p>
          <a:p>
            <a:pPr algn="just" eaLnBrk="1" hangingPunct="1">
              <a:spcBef>
                <a:spcPct val="20000"/>
              </a:spcBef>
              <a:buClr>
                <a:schemeClr val="folHlink"/>
              </a:buClr>
              <a:buSzPct val="90000"/>
              <a:buFont typeface="Wingdings" panose="05000000000000000000" pitchFamily="2" charset="2"/>
              <a:buChar char="n"/>
            </a:pPr>
            <a:r>
              <a:rPr lang="ru-RU" altLang="ru-RU" sz="1600" dirty="0">
                <a:latin typeface="+mj-lt"/>
              </a:rPr>
              <a:t>Отсутствие оснований для освобождения от ответственности юридических лиц, виновных в совершении правонарушения, предусмотренного ст. 19.28 КоАП РФ, сотрудничавших со следствием в целях изобличения взяткополучателя;</a:t>
            </a:r>
          </a:p>
          <a:p>
            <a:pPr algn="just" eaLnBrk="1" hangingPunct="1">
              <a:spcBef>
                <a:spcPct val="20000"/>
              </a:spcBef>
              <a:buClr>
                <a:schemeClr val="folHlink"/>
              </a:buClr>
              <a:buSzPct val="90000"/>
              <a:buFont typeface="Wingdings" panose="05000000000000000000" pitchFamily="2" charset="2"/>
              <a:buChar char="n"/>
            </a:pPr>
            <a:r>
              <a:rPr lang="ru-RU" altLang="ru-RU" sz="1600" dirty="0">
                <a:latin typeface="+mj-lt"/>
              </a:rPr>
              <a:t>Проблемы назначения наказания за коррупционные преступления и др.</a:t>
            </a:r>
          </a:p>
        </p:txBody>
      </p:sp>
      <p:sp>
        <p:nvSpPr>
          <p:cNvPr id="5" name="Номер слайда 4"/>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8C4B8601-A3C3-4313-8B0A-C599A373DEA1}" type="slidenum">
              <a:rPr lang="ru-RU" altLang="ru-RU">
                <a:latin typeface="Arial" panose="020B0604020202020204" pitchFamily="34" charset="0"/>
              </a:rPr>
              <a:pPr eaLnBrk="1" hangingPunct="1"/>
              <a:t>80</a:t>
            </a:fld>
            <a:endParaRPr lang="ru-RU" altLang="ru-RU">
              <a:latin typeface="Arial" panose="020B0604020202020204" pitchFamily="34" charset="0"/>
            </a:endParaRPr>
          </a:p>
        </p:txBody>
      </p:sp>
    </p:spTree>
  </p:cSld>
  <p:clrMapOvr>
    <a:masterClrMapping/>
  </p:clrMapOvr>
  <p:transition spd="med">
    <p:comb/>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79388" y="3500438"/>
            <a:ext cx="8640762" cy="720725"/>
          </a:xfrm>
        </p:spPr>
        <p:txBody>
          <a:bodyPr/>
          <a:lstStyle/>
          <a:p>
            <a:pPr eaLnBrk="1" hangingPunct="1">
              <a:lnSpc>
                <a:spcPct val="125000"/>
              </a:lnSpc>
            </a:pPr>
            <a:r>
              <a:rPr lang="ru-RU" altLang="ru-RU" sz="3200" b="1" smtClean="0"/>
              <a:t/>
            </a:r>
            <a:br>
              <a:rPr lang="ru-RU" altLang="ru-RU" sz="3200" b="1" smtClean="0"/>
            </a:br>
            <a:endParaRPr lang="ru-RU" altLang="ru-RU" sz="3200" b="1" smtClean="0"/>
          </a:p>
        </p:txBody>
      </p:sp>
      <p:sp>
        <p:nvSpPr>
          <p:cNvPr id="129028" name="Rectangle 4"/>
          <p:cNvSpPr>
            <a:spLocks noChangeArrowheads="1"/>
          </p:cNvSpPr>
          <p:nvPr/>
        </p:nvSpPr>
        <p:spPr bwMode="auto">
          <a:xfrm>
            <a:off x="1692275" y="765175"/>
            <a:ext cx="7200900" cy="2031325"/>
          </a:xfrm>
          <a:prstGeom prst="rect">
            <a:avLst/>
          </a:prstGeom>
          <a:noFill/>
          <a:ln w="9525">
            <a:noFill/>
            <a:miter lim="800000"/>
            <a:headEnd/>
            <a:tailEnd/>
          </a:ln>
          <a:effectLst/>
        </p:spPr>
        <p:txBody>
          <a:bodyPr>
            <a:spAutoFit/>
          </a:bodyPr>
          <a:lstStyle/>
          <a:p>
            <a:pPr algn="ctr">
              <a:defRPr/>
            </a:pPr>
            <a:r>
              <a:rPr lang="ru-RU" sz="2100" b="1" dirty="0">
                <a:solidFill>
                  <a:srgbClr val="990033"/>
                </a:solidFill>
                <a:effectLst>
                  <a:outerShdw blurRad="38100" dist="38100" dir="2700000" algn="tl">
                    <a:srgbClr val="000000"/>
                  </a:outerShdw>
                </a:effectLst>
                <a:latin typeface="Times New Roman"/>
                <a:cs typeface="Arial" charset="0"/>
              </a:rPr>
              <a:t>Основные виды правонарушений коррупционного характера в системе государственной службы.</a:t>
            </a:r>
            <a:r>
              <a:rPr lang="ru-RU" sz="2100" b="1" dirty="0">
                <a:solidFill>
                  <a:srgbClr val="000000"/>
                </a:solidFill>
                <a:effectLst>
                  <a:outerShdw blurRad="38100" dist="38100" dir="2700000" algn="tl">
                    <a:srgbClr val="FFFFFF"/>
                  </a:outerShdw>
                </a:effectLst>
                <a:latin typeface="Times New Roman"/>
                <a:cs typeface="Arial" charset="0"/>
              </a:rPr>
              <a:t> </a:t>
            </a:r>
          </a:p>
          <a:p>
            <a:pPr algn="ctr">
              <a:defRPr/>
            </a:pPr>
            <a:endParaRPr lang="ru-RU" sz="2100" b="1" dirty="0">
              <a:solidFill>
                <a:srgbClr val="000000"/>
              </a:solidFill>
              <a:effectLst>
                <a:outerShdw blurRad="38100" dist="38100" dir="2700000" algn="tl">
                  <a:srgbClr val="FFFFFF"/>
                </a:outerShdw>
              </a:effectLst>
              <a:latin typeface="Times New Roman"/>
              <a:cs typeface="Arial" charset="0"/>
            </a:endParaRPr>
          </a:p>
          <a:p>
            <a:pPr algn="ctr">
              <a:defRPr/>
            </a:pPr>
            <a:r>
              <a:rPr lang="ru-RU" sz="2100" b="1" dirty="0">
                <a:solidFill>
                  <a:srgbClr val="990033"/>
                </a:solidFill>
                <a:effectLst>
                  <a:outerShdw blurRad="38100" dist="38100" dir="2700000" algn="tl">
                    <a:srgbClr val="000000"/>
                  </a:outerShdw>
                </a:effectLst>
                <a:latin typeface="Times New Roman"/>
                <a:cs typeface="Arial" charset="0"/>
              </a:rPr>
              <a:t>Дисциплинарная, административная и гражданско-правовая ответственность государственных служащих за коррупционные правонарушения</a:t>
            </a:r>
            <a:r>
              <a:rPr lang="ru-RU" sz="2100" dirty="0">
                <a:solidFill>
                  <a:srgbClr val="000000"/>
                </a:solidFill>
                <a:latin typeface="Times New Roman"/>
                <a:cs typeface="Arial" charset="0"/>
              </a:rPr>
              <a:t> </a:t>
            </a:r>
          </a:p>
        </p:txBody>
      </p:sp>
      <p:sp>
        <p:nvSpPr>
          <p:cNvPr id="5" name="Номер слайда 4"/>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E8D2EE54-91B3-4B55-9AFF-409BE5446253}" type="slidenum">
              <a:rPr lang="ru-RU" altLang="ru-RU">
                <a:solidFill>
                  <a:srgbClr val="000000"/>
                </a:solidFill>
                <a:latin typeface="Arial" panose="020B0604020202020204" pitchFamily="34" charset="0"/>
              </a:rPr>
              <a:pPr eaLnBrk="1" hangingPunct="1"/>
              <a:t>81</a:t>
            </a:fld>
            <a:endParaRPr lang="ru-RU" altLang="ru-RU">
              <a:solidFill>
                <a:srgbClr val="000000"/>
              </a:solidFill>
              <a:latin typeface="Arial" panose="020B0604020202020204" pitchFamily="34" charset="0"/>
            </a:endParaRPr>
          </a:p>
        </p:txBody>
      </p:sp>
    </p:spTree>
    <p:extLst>
      <p:ext uri="{BB962C8B-B14F-4D97-AF65-F5344CB8AC3E}">
        <p14:creationId xmlns:p14="http://schemas.microsoft.com/office/powerpoint/2010/main" val="2285323492"/>
      </p:ext>
    </p:extLst>
  </p:cSld>
  <p:clrMapOvr>
    <a:masterClrMapping/>
  </p:clrMapOvr>
  <p:transition spd="med">
    <p:comb/>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rrowheads="1"/>
          </p:cNvSpPr>
          <p:nvPr>
            <p:ph type="title" idx="4294967295"/>
          </p:nvPr>
        </p:nvSpPr>
        <p:spPr/>
        <p:txBody>
          <a:bodyPr/>
          <a:lstStyle/>
          <a:p>
            <a:pPr eaLnBrk="1" hangingPunct="1">
              <a:defRPr/>
            </a:pPr>
            <a:r>
              <a:rPr lang="ru-RU" sz="3500" b="1" i="1" smtClean="0">
                <a:solidFill>
                  <a:schemeClr val="hlink"/>
                </a:solidFill>
                <a:effectLst>
                  <a:outerShdw blurRad="38100" dist="38100" dir="2700000" algn="tl">
                    <a:srgbClr val="000000"/>
                  </a:outerShdw>
                </a:effectLst>
              </a:rPr>
              <a:t>Объективная сторона</a:t>
            </a:r>
            <a:r>
              <a:rPr lang="ru-RU" sz="3300" b="1" smtClean="0">
                <a:effectLst>
                  <a:outerShdw blurRad="38100" dist="38100" dir="2700000" algn="tl">
                    <a:srgbClr val="000000"/>
                  </a:outerShdw>
                </a:effectLst>
              </a:rPr>
              <a:t> коррупционного правонарушения</a:t>
            </a:r>
          </a:p>
        </p:txBody>
      </p:sp>
      <p:sp>
        <p:nvSpPr>
          <p:cNvPr id="31747" name="Rectangle 3"/>
          <p:cNvSpPr>
            <a:spLocks noGrp="1" noRot="1" noChangeArrowheads="1"/>
          </p:cNvSpPr>
          <p:nvPr>
            <p:ph type="body" idx="4294967295"/>
          </p:nvPr>
        </p:nvSpPr>
        <p:spPr/>
        <p:txBody>
          <a:bodyPr/>
          <a:lstStyle/>
          <a:p>
            <a:pPr algn="just" eaLnBrk="1" hangingPunct="1">
              <a:defRPr/>
            </a:pPr>
            <a:r>
              <a:rPr lang="ru-RU" sz="2400" dirty="0" smtClean="0">
                <a:effectLst>
                  <a:outerShdw blurRad="38100" dist="38100" dir="2700000" algn="tl">
                    <a:srgbClr val="FFFFFF"/>
                  </a:outerShdw>
                </a:effectLst>
                <a:latin typeface="+mj-lt"/>
              </a:rPr>
              <a:t>злоупотребление или иное несовместимое с общественным интересом использование публичного положения</a:t>
            </a:r>
            <a:r>
              <a:rPr lang="ru-RU" sz="2400" dirty="0" smtClean="0">
                <a:latin typeface="+mj-lt"/>
              </a:rPr>
              <a:t> </a:t>
            </a:r>
            <a:endParaRPr lang="ru-RU" sz="2400" dirty="0" smtClean="0">
              <a:effectLst>
                <a:outerShdw blurRad="38100" dist="38100" dir="2700000" algn="tl">
                  <a:srgbClr val="FFFFFF"/>
                </a:outerShdw>
              </a:effectLst>
              <a:latin typeface="+mj-lt"/>
            </a:endParaRPr>
          </a:p>
          <a:p>
            <a:pPr algn="just" eaLnBrk="1" hangingPunct="1">
              <a:defRPr/>
            </a:pPr>
            <a:r>
              <a:rPr lang="ru-RU" sz="2400" dirty="0" smtClean="0">
                <a:effectLst>
                  <a:outerShdw blurRad="38100" dist="38100" dir="2700000" algn="tl">
                    <a:srgbClr val="FFFFFF"/>
                  </a:outerShdw>
                </a:effectLst>
                <a:latin typeface="+mj-lt"/>
              </a:rPr>
              <a:t>использование должностного (служебного) положения вопреки законным интересам общества и государства</a:t>
            </a:r>
          </a:p>
          <a:p>
            <a:pPr algn="just" eaLnBrk="1" hangingPunct="1">
              <a:defRPr/>
            </a:pPr>
            <a:r>
              <a:rPr lang="ru-RU" sz="2400" dirty="0" smtClean="0">
                <a:effectLst>
                  <a:outerShdw blurRad="38100" dist="38100" dir="2700000" algn="tl">
                    <a:srgbClr val="FFFFFF"/>
                  </a:outerShdw>
                </a:effectLst>
                <a:latin typeface="+mj-lt"/>
              </a:rPr>
              <a:t>нарушение правил и процедур, специально предназначенных для предупреждения коррупции</a:t>
            </a:r>
          </a:p>
        </p:txBody>
      </p:sp>
      <p:sp>
        <p:nvSpPr>
          <p:cNvPr id="4" name="Номер слайда 3"/>
          <p:cNvSpPr>
            <a:spLocks noGrp="1"/>
          </p:cNvSpPr>
          <p:nvPr>
            <p:ph type="sldNum" sz="quarter" idx="12"/>
          </p:nvPr>
        </p:nvSpPr>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939AB67D-9E35-4D19-8DFD-EBFAE3A73876}" type="slidenum">
              <a:rPr lang="ru-RU" altLang="ru-RU">
                <a:latin typeface="Arial" panose="020B0604020202020204" pitchFamily="34" charset="0"/>
              </a:rPr>
              <a:pPr eaLnBrk="1" hangingPunct="1"/>
              <a:t>9</a:t>
            </a:fld>
            <a:endParaRPr lang="ru-RU" altLang="ru-RU">
              <a:latin typeface="Arial" panose="020B0604020202020204" pitchFamily="34" charset="0"/>
            </a:endParaRPr>
          </a:p>
        </p:txBody>
      </p:sp>
    </p:spTree>
  </p:cSld>
  <p:clrMapOvr>
    <a:masterClrMapping/>
  </p:clrMapOvr>
  <p:transition spd="med">
    <p:comb/>
  </p:transition>
  <p:timing>
    <p:tnLst>
      <p:par>
        <p:cTn id="1" dur="indefinite" restart="never" nodeType="tmRoot"/>
      </p:par>
    </p:tnLst>
  </p:timing>
</p:sld>
</file>

<file path=ppt/theme/theme1.xml><?xml version="1.0" encoding="utf-8"?>
<a:theme xmlns:a="http://schemas.openxmlformats.org/drawingml/2006/main" name="Слои">
  <a:themeElements>
    <a:clrScheme name="Слои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fontScheme name="Слои">
      <a:majorFont>
        <a:latin typeface="Times New Roman"/>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Слои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Слои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Слои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Слои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Слои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Слои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Слои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Слои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Слои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Слои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1697</TotalTime>
  <Words>6923</Words>
  <Application>Microsoft Office PowerPoint</Application>
  <PresentationFormat>Экран (4:3)</PresentationFormat>
  <Paragraphs>565</Paragraphs>
  <Slides>81</Slides>
  <Notes>14</Notes>
  <HiddenSlides>0</HiddenSlides>
  <MMClips>0</MMClips>
  <ScaleCrop>false</ScaleCrop>
  <HeadingPairs>
    <vt:vector size="4" baseType="variant">
      <vt:variant>
        <vt:lpstr>Тема</vt:lpstr>
      </vt:variant>
      <vt:variant>
        <vt:i4>1</vt:i4>
      </vt:variant>
      <vt:variant>
        <vt:lpstr>Заголовки слайдов</vt:lpstr>
      </vt:variant>
      <vt:variant>
        <vt:i4>81</vt:i4>
      </vt:variant>
    </vt:vector>
  </HeadingPairs>
  <TitlesOfParts>
    <vt:vector size="82" baseType="lpstr">
      <vt:lpstr>Слои</vt:lpstr>
      <vt:lpstr> </vt:lpstr>
      <vt:lpstr>Презентация PowerPoint</vt:lpstr>
      <vt:lpstr>Правовые основания ответственности за коррупционные правонарушения:</vt:lpstr>
      <vt:lpstr>Презентация PowerPoint</vt:lpstr>
      <vt:lpstr>Презентация PowerPoint</vt:lpstr>
      <vt:lpstr>Презентация PowerPoint</vt:lpstr>
      <vt:lpstr>Презентация PowerPoint</vt:lpstr>
      <vt:lpstr>Объект, или круг отношений, на которые посягают коррупционные правонарушения</vt:lpstr>
      <vt:lpstr>Объективная сторона коррупционного правонарушения</vt:lpstr>
      <vt:lpstr> Субъект  коррупционного правонарушения </vt:lpstr>
      <vt:lpstr> Примечание 1 к статье 285 Уголовного кодекса РФ:</vt:lpstr>
      <vt:lpstr>Презентация PowerPoint</vt:lpstr>
      <vt:lpstr>Презентация PowerPoint</vt:lpstr>
      <vt:lpstr>Ст. 14 Федерального закона «О противодействии коррупции»</vt:lpstr>
      <vt:lpstr> Субъективная сторона коррупционного правонарушения </vt:lpstr>
      <vt:lpstr>Классификация коррупционных правонарушений по степени общественной опасности:</vt:lpstr>
      <vt:lpstr>Коррупционные преступления </vt:lpstr>
      <vt:lpstr>Общие критерии отнесения противоправных деяний к преступлениям коррупционной направленности</vt:lpstr>
      <vt:lpstr>Ответственность за коррупционные административные правонарушения предусмотренна в Кодексе Российской Федерации об административных правонарушениях (КоАП РФ)</vt:lpstr>
      <vt:lpstr>Статья 4.5. КоАП РФ  Давность привлечения к административной ответственности</vt:lpstr>
      <vt:lpstr>Коррупционные административные правонарушения, могут содержать следующие элементы коррупции:</vt:lpstr>
      <vt:lpstr>1. Кодекс РФ об административных правонарушениях предусматривает ответственность за нарушения норм, установленных в целях предупреждения коррупции:</vt:lpstr>
      <vt:lpstr>1. Кодекс РФ об административных правонарушениях предусматривает ответственность за нарушения норм, установленных в целях предупреждения коррупции:</vt:lpstr>
      <vt:lpstr>Статья 19.28 КоАП РФ. Незаконное вознаграждение от имени юридического лица</vt:lpstr>
      <vt:lpstr>Статья 19.28 КоАП РФ. Незаконное вознаграждение от имени юридического лица</vt:lpstr>
      <vt:lpstr>Статья 19.29 КоАП РФ. Незаконное привлечение к трудовой деятельности либо к выполнению работ или оказанию услуг государственного или муниципального служащего либо бывшего государственного или муниципального служащего</vt:lpstr>
      <vt:lpstr>Коррупционные дисциплинарные правонарушения (проступки)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Типичные коррупционные дисциплинарные правонарушения: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Виды дисциплинарных взысканий за коррупцию</vt:lpstr>
      <vt:lpstr>Виды дисциплинарных взысканий за коррупцию</vt:lpstr>
      <vt:lpstr>Виды дисциплинарных взысканий за коррупцию</vt:lpstr>
      <vt:lpstr>Статья 58 ФЗ от 27.07.2004 № 79-ФЗ. Порядок применения и снятия дисциплинарного взыскания </vt:lpstr>
      <vt:lpstr>  Порядок применения взысканий за коррупционные правонарушения (Статья 59.3 (79-ФЗ) «Порядок применения взысканий за коррупционные правонарушения»)  </vt:lpstr>
      <vt:lpstr>Статья 81 ТК РФ  Расторжение трудового договора по инициативе работодателя</vt:lpstr>
      <vt:lpstr> Письмо Минтруда России от 13 ноября 2015 г. № 18-2/10/П-7073 </vt:lpstr>
      <vt:lpstr>Презентация PowerPoint</vt:lpstr>
      <vt:lpstr>Презентация PowerPoint</vt:lpstr>
      <vt:lpstr>Презентация PowerPoint</vt:lpstr>
      <vt:lpstr> Не образует коррупционного проступка и не влечет применения взысканий: </vt:lpstr>
      <vt:lpstr> При определении конкретного вида взыскания, которое подлежит применению, должны учитываться следующие критерии:</vt:lpstr>
      <vt:lpstr>При определении взыскания следует учитывать отягчающие и смягчающие обстоятельства совершения соответствующего нарушения требований законодательства о противодействии коррупции</vt:lpstr>
      <vt:lpstr>При определении взыскания следует учитывать отягчающие и смягчающие обстоятельства совершения соответствующего нарушения требований законодательства о противодействии коррупции</vt:lpstr>
      <vt:lpstr>Примерный перечень ситуаций, которые могут быть расценены как значительные проступки, влекущие увольнение государственного (муниципального) служащего в связи с утратой доверия</vt:lpstr>
      <vt:lpstr>Примерный перечень ситуаций, которые могут быть расценены как значительные проступки, влекущие увольнение государственного (муниципального) служащего в связи с утратой доверия</vt:lpstr>
      <vt:lpstr>Примерный перечень ситуаций, которые могут быть расценены как значительные проступки, влекущие увольнение государственного (муниципального) служащего в связи с утратой доверия</vt:lpstr>
      <vt:lpstr>Примерный перечень ситуаций, которые могут быть расценены как значительные проступки, влекущие увольнение государственного (муниципального) служащего в связи с утратой доверия</vt:lpstr>
      <vt:lpstr>Примерный перечень ситуаций, которые могут быть расценены как малозначительные проступки</vt:lpstr>
      <vt:lpstr>Примерный перечень ситуаций, которые могут быть расценены как несущественные проступки </vt:lpstr>
      <vt:lpstr>Примерный перечень ситуаций, которые могут быть расценены как несущественные проступки </vt:lpstr>
      <vt:lpstr>Презентация PowerPoint</vt:lpstr>
      <vt:lpstr>Презентация PowerPoint</vt:lpstr>
      <vt:lpstr>Презентация PowerPoint</vt:lpstr>
      <vt:lpstr>Презентация PowerPoint</vt:lpstr>
      <vt:lpstr>Презентация PowerPoint</vt:lpstr>
      <vt:lpstr>Гражданско-правовая ответственность</vt:lpstr>
      <vt:lpstr>Презентация PowerPoint</vt:lpstr>
      <vt:lpstr>Презентация PowerPoint</vt:lpstr>
      <vt:lpstr>Гражданско-правовая ответственность за коррупционные правонарушения</vt:lpstr>
      <vt:lpstr>Презентация PowerPoint</vt:lpstr>
      <vt:lpstr>Презентация PowerPoint</vt:lpstr>
      <vt:lpstr>Презентация PowerPoint</vt:lpstr>
      <vt:lpstr>Презентация PowerPoint</vt:lpstr>
      <vt:lpstr> </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 деятельности Генеральной прокуратуры Российской Федерации по противодействию коррупции</dc:title>
  <dc:creator>Тимур</dc:creator>
  <cp:lastModifiedBy>3</cp:lastModifiedBy>
  <cp:revision>111</cp:revision>
  <dcterms:created xsi:type="dcterms:W3CDTF">2009-07-11T16:21:42Z</dcterms:created>
  <dcterms:modified xsi:type="dcterms:W3CDTF">2020-03-27T03:18:01Z</dcterms:modified>
</cp:coreProperties>
</file>